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74" r:id="rId4"/>
    <p:sldId id="276" r:id="rId5"/>
    <p:sldId id="278" r:id="rId6"/>
    <p:sldId id="279" r:id="rId7"/>
    <p:sldId id="281" r:id="rId8"/>
    <p:sldId id="361" r:id="rId9"/>
    <p:sldId id="283" r:id="rId10"/>
    <p:sldId id="362" r:id="rId11"/>
    <p:sldId id="284" r:id="rId12"/>
    <p:sldId id="289" r:id="rId13"/>
    <p:sldId id="259" r:id="rId14"/>
    <p:sldId id="260" r:id="rId15"/>
    <p:sldId id="261" r:id="rId16"/>
    <p:sldId id="263" r:id="rId17"/>
    <p:sldId id="264" r:id="rId18"/>
    <p:sldId id="265" r:id="rId19"/>
    <p:sldId id="266" r:id="rId20"/>
    <p:sldId id="267" r:id="rId21"/>
    <p:sldId id="268" r:id="rId22"/>
    <p:sldId id="269" r:id="rId23"/>
    <p:sldId id="270" r:id="rId24"/>
    <p:sldId id="272" r:id="rId25"/>
    <p:sldId id="290" r:id="rId26"/>
    <p:sldId id="291" r:id="rId27"/>
    <p:sldId id="292" r:id="rId28"/>
    <p:sldId id="293" r:id="rId29"/>
    <p:sldId id="294" r:id="rId30"/>
    <p:sldId id="295" r:id="rId31"/>
    <p:sldId id="296" r:id="rId32"/>
    <p:sldId id="297" r:id="rId33"/>
    <p:sldId id="298" r:id="rId34"/>
    <p:sldId id="302" r:id="rId35"/>
    <p:sldId id="305" r:id="rId36"/>
    <p:sldId id="307" r:id="rId37"/>
    <p:sldId id="372" r:id="rId38"/>
    <p:sldId id="310" r:id="rId39"/>
    <p:sldId id="373" r:id="rId40"/>
    <p:sldId id="374" r:id="rId41"/>
    <p:sldId id="375" r:id="rId42"/>
    <p:sldId id="376" r:id="rId43"/>
    <p:sldId id="309" r:id="rId44"/>
    <p:sldId id="311" r:id="rId45"/>
    <p:sldId id="312" r:id="rId46"/>
    <p:sldId id="313" r:id="rId47"/>
    <p:sldId id="314" r:id="rId48"/>
    <p:sldId id="316" r:id="rId49"/>
    <p:sldId id="317" r:id="rId50"/>
    <p:sldId id="318" r:id="rId51"/>
    <p:sldId id="319" r:id="rId52"/>
    <p:sldId id="320" r:id="rId53"/>
    <p:sldId id="321" r:id="rId54"/>
    <p:sldId id="322" r:id="rId55"/>
    <p:sldId id="323" r:id="rId56"/>
    <p:sldId id="324" r:id="rId57"/>
    <p:sldId id="326" r:id="rId58"/>
    <p:sldId id="327" r:id="rId59"/>
    <p:sldId id="328" r:id="rId60"/>
    <p:sldId id="330" r:id="rId61"/>
    <p:sldId id="331" r:id="rId62"/>
    <p:sldId id="332" r:id="rId63"/>
    <p:sldId id="333" r:id="rId64"/>
    <p:sldId id="334" r:id="rId65"/>
    <p:sldId id="335" r:id="rId66"/>
    <p:sldId id="336" r:id="rId67"/>
    <p:sldId id="358" r:id="rId68"/>
    <p:sldId id="355" r:id="rId69"/>
    <p:sldId id="377" r:id="rId70"/>
    <p:sldId id="378" r:id="rId7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F6262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145" d="100"/>
          <a:sy n="145" d="100"/>
        </p:scale>
        <p:origin x="162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6D14DE-462B-34CE-F688-21688680A5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D822B0C-DF5D-7FBC-C30C-EB22C1A8B5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CA57BE9-C649-C11E-8B22-F6B37A1597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7A85AF-E525-4C0B-B098-DCE08D489F55}" type="datetimeFigureOut">
              <a:rPr lang="ko-KR" altLang="en-US" smtClean="0"/>
              <a:t>2022-06-03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0511CC0-A679-1AB4-E943-860321E675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F7894AB-09A7-DC56-BE2F-A42E5FC9D9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E9A92-1D6D-48D0-88B1-34FEBD2CA3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07316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19EBC9-69B3-5AC6-6F22-984EB8D590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90A7CA9-35A6-EF5B-FD48-71EDE2139D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72CE594-E37A-D941-B014-A87F450CB3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7A85AF-E525-4C0B-B098-DCE08D489F55}" type="datetimeFigureOut">
              <a:rPr lang="ko-KR" altLang="en-US" smtClean="0"/>
              <a:t>2022-06-03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0F54149-53AD-0AA5-FC29-1C1D91CBEC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CDE95D5-51B2-E18A-8267-69052A484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E9A92-1D6D-48D0-88B1-34FEBD2CA3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49561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01F0B32-713D-CF5D-E265-9C56A0993DF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54A1C7F-5B68-A764-1BE2-2BA1BD19AE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A1DB857-26F0-AD58-843A-2A94D31930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7A85AF-E525-4C0B-B098-DCE08D489F55}" type="datetimeFigureOut">
              <a:rPr lang="ko-KR" altLang="en-US" smtClean="0"/>
              <a:t>2022-06-03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194C08F-CC7F-2FD4-7FED-A02CE59334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FCD3480-F995-6430-B47F-0D9083B8C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E9A92-1D6D-48D0-88B1-34FEBD2CA3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18260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82A5AF-553B-2A2C-7CA4-BBD25702B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54F94E3-E0BF-1DB6-1D8F-F47DF3342F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A743A0C-4AA7-524F-075B-5A32D25BA0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7A85AF-E525-4C0B-B098-DCE08D489F55}" type="datetimeFigureOut">
              <a:rPr lang="ko-KR" altLang="en-US" smtClean="0"/>
              <a:t>2022-06-03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CEB20C1-864D-D051-15F3-1A8C29E23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C189303-C582-FB87-D0EE-B354252D85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E9A92-1D6D-48D0-88B1-34FEBD2CA3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74080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1C95B4-5D7E-D080-85BC-D0B314E4A3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3751FC9-468F-1740-1419-BC5BC007F8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D779708-9A0C-E2F4-E97E-FDF19259B1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7A85AF-E525-4C0B-B098-DCE08D489F55}" type="datetimeFigureOut">
              <a:rPr lang="ko-KR" altLang="en-US" smtClean="0"/>
              <a:t>2022-06-03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01D5A3-7D98-1827-00D5-99A52C29DC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E2C5B07-EE47-4C44-7A4E-7272C030A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E9A92-1D6D-48D0-88B1-34FEBD2CA3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50046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AF184E-C6EA-7443-B9C6-8B3998F0F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FF94DC6-45A1-2937-F806-A95B7D0B46F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100D298-1016-3989-A20C-A25525A918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DB56169-89A5-681E-A197-BBA3192501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7A85AF-E525-4C0B-B098-DCE08D489F55}" type="datetimeFigureOut">
              <a:rPr lang="ko-KR" altLang="en-US" smtClean="0"/>
              <a:t>2022-06-03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A0BEBEB-B6F4-A5C7-E230-2E19B56E8D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DAB31AB-B2C4-C725-0035-D08466DEF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E9A92-1D6D-48D0-88B1-34FEBD2CA3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14212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8817-4110-FC31-9087-D6634BE8F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0B3BE96-98A1-1ECB-FCF0-9CD42BBA9A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A3BEEB0-3D36-0A32-8F20-E9DBD04A22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0CC3C7B-00CD-3690-7142-7D2CD899D7B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BD6B989-12F2-A91C-B6EE-B562C94DA6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D1C4320-8D10-1EA5-6029-935220C8F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7A85AF-E525-4C0B-B098-DCE08D489F55}" type="datetimeFigureOut">
              <a:rPr lang="ko-KR" altLang="en-US" smtClean="0"/>
              <a:t>2022-06-03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4F8FCA7-E05E-B0CC-1189-940AF9E420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C098FA1-0365-1DB8-86D4-0C9395A33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E9A92-1D6D-48D0-88B1-34FEBD2CA3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89820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43A652-D2A8-11E2-530E-FBAEB8C76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25A0753-0F2C-AEAF-E1C8-25890A69A0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7A85AF-E525-4C0B-B098-DCE08D489F55}" type="datetimeFigureOut">
              <a:rPr lang="ko-KR" altLang="en-US" smtClean="0"/>
              <a:t>2022-06-03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FCB4D96-A407-2BB1-6F38-BD2D7648FC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C9D0979-393F-197A-76C7-5B90ED178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E9A92-1D6D-48D0-88B1-34FEBD2CA3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02823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37C23C0-50B0-5168-9209-46CACB5E50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7A85AF-E525-4C0B-B098-DCE08D489F55}" type="datetimeFigureOut">
              <a:rPr lang="ko-KR" altLang="en-US" smtClean="0"/>
              <a:t>2022-06-03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7C5BA0F-11AD-0713-9BA0-4B3961C927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CE70299-AF9A-4078-90A1-8383B21056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E9A92-1D6D-48D0-88B1-34FEBD2CA3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6809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CE63E0-AFE0-65CF-846F-7521ED173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4FE067E-2C3B-99A3-A3F1-E83D98F870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5DB4925-15DF-4BC4-AA37-18B6899E44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CD6E74C-A67F-5119-0341-C2FF095A6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7A85AF-E525-4C0B-B098-DCE08D489F55}" type="datetimeFigureOut">
              <a:rPr lang="ko-KR" altLang="en-US" smtClean="0"/>
              <a:t>2022-06-03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BD665BE-5DB6-49BC-343C-7E120FBD02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ADAF893-64F9-1B0E-BEE5-576675B69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E9A92-1D6D-48D0-88B1-34FEBD2CA3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67465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5DB79B-234C-C5F2-D889-88CDC0CE4B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BFE70BD-017E-5453-3544-9E83940DC8F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A5FCB44-8939-24F8-43CE-088D768A0A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E5B120B-9513-EA77-8E28-72B5B313A8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7A85AF-E525-4C0B-B098-DCE08D489F55}" type="datetimeFigureOut">
              <a:rPr lang="ko-KR" altLang="en-US" smtClean="0"/>
              <a:t>2022-06-03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3FED8F8-AF49-FA41-1A58-D7705E74F1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E19A56F-1C7D-CC4D-97C6-174124A6A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E9A92-1D6D-48D0-88B1-34FEBD2CA3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35440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B99C39F-6958-264B-80CE-F342B5D082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754836F-FEB3-15DD-FB8B-C9B8D4DF82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3B79EC5-DB99-765F-888F-C801943A596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7A85AF-E525-4C0B-B098-DCE08D489F55}" type="datetimeFigureOut">
              <a:rPr lang="ko-KR" altLang="en-US" smtClean="0"/>
              <a:t>2022-06-03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148A0D7-49FE-3704-1F68-F216FB2C9B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8B3E49B-5FF6-67CA-C4C5-BAB91FA7F6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CE9A92-1D6D-48D0-88B1-34FEBD2CA3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7948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microsoft.com/office/2007/relationships/hdphoto" Target="../media/hdphoto2.wdp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microsoft.com/office/2007/relationships/hdphoto" Target="../media/hdphoto5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.png"/><Relationship Id="rId4" Type="http://schemas.microsoft.com/office/2007/relationships/hdphoto" Target="../media/hdphoto4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8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0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1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2.wdp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3.wd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4.wd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5.wdp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6.wdp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7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8.wdp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9.wdp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0.wdp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1.wdp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2.wdp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3.wdp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4.wdp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5.wdp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6.wdp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8.wdp"/><Relationship Id="rId5" Type="http://schemas.openxmlformats.org/officeDocument/2006/relationships/image" Target="../media/image33.png"/><Relationship Id="rId4" Type="http://schemas.microsoft.com/office/2007/relationships/hdphoto" Target="../media/hdphoto27.wdp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9.wd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microsoft.com/office/2007/relationships/hdphoto" Target="../media/hdphoto30.wdp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31.wdp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32.wdp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33.wdp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34.wdp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35.wdp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36.wdp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37.wdp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38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39.wdp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40.wdp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41.wdp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42.wdp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5D809A97-B24D-A0D3-E649-574E0B0BC479}"/>
              </a:ext>
            </a:extLst>
          </p:cNvPr>
          <p:cNvSpPr txBox="1">
            <a:spLocks/>
          </p:cNvSpPr>
          <p:nvPr/>
        </p:nvSpPr>
        <p:spPr>
          <a:xfrm>
            <a:off x="4283200" y="4837177"/>
            <a:ext cx="3164203" cy="10782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000" b="1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취급 설명서</a:t>
            </a: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25FE8DD9-7417-BB33-2B9D-B0C0C53B4791}"/>
              </a:ext>
            </a:extLst>
          </p:cNvPr>
          <p:cNvSpPr txBox="1">
            <a:spLocks/>
          </p:cNvSpPr>
          <p:nvPr/>
        </p:nvSpPr>
        <p:spPr>
          <a:xfrm>
            <a:off x="8557693" y="125376"/>
            <a:ext cx="3522345" cy="2837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ko-KR" altLang="en-US" sz="1200" dirty="0" err="1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노드브레이커</a:t>
            </a:r>
            <a:r>
              <a:rPr lang="ko-KR" altLang="en-US" sz="12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</a:t>
            </a:r>
            <a:r>
              <a:rPr lang="en-US" altLang="ko-KR" sz="12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1.0 </a:t>
            </a:r>
            <a:r>
              <a:rPr lang="ko-KR" altLang="en-US" sz="12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취급설명서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80AFEBA-84B1-B680-66D4-9CDA03027E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7119" y="3846434"/>
            <a:ext cx="4222760" cy="1761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1109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C4DC958-4778-AF03-57A0-D446EDDE1D70}"/>
              </a:ext>
            </a:extLst>
          </p:cNvPr>
          <p:cNvSpPr/>
          <p:nvPr/>
        </p:nvSpPr>
        <p:spPr>
          <a:xfrm>
            <a:off x="-2" y="0"/>
            <a:ext cx="12192000" cy="1181099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3A4D07A-476F-C75B-1AD4-B79BA2E55C0A}"/>
              </a:ext>
            </a:extLst>
          </p:cNvPr>
          <p:cNvSpPr/>
          <p:nvPr/>
        </p:nvSpPr>
        <p:spPr>
          <a:xfrm>
            <a:off x="2" y="1181099"/>
            <a:ext cx="1702964" cy="5676901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0709C71-E9FF-3913-3446-F37C3F0B3409}"/>
              </a:ext>
            </a:extLst>
          </p:cNvPr>
          <p:cNvSpPr/>
          <p:nvPr/>
        </p:nvSpPr>
        <p:spPr>
          <a:xfrm>
            <a:off x="10192624" y="1181099"/>
            <a:ext cx="1999376" cy="567690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7796D63E-FA02-0419-3E91-C4E41FA6670D}"/>
              </a:ext>
            </a:extLst>
          </p:cNvPr>
          <p:cNvSpPr txBox="1">
            <a:spLocks/>
          </p:cNvSpPr>
          <p:nvPr/>
        </p:nvSpPr>
        <p:spPr>
          <a:xfrm>
            <a:off x="8557693" y="125376"/>
            <a:ext cx="3522345" cy="2837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ko-KR" altLang="en-US" sz="1200" dirty="0" err="1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노드브레이커</a:t>
            </a:r>
            <a:r>
              <a:rPr lang="ko-KR" altLang="en-US" sz="12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</a:t>
            </a:r>
            <a:r>
              <a:rPr lang="en-US" altLang="ko-KR" sz="12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1.0 </a:t>
            </a:r>
            <a:r>
              <a:rPr lang="ko-KR" altLang="en-US" sz="12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취급설명서</a:t>
            </a: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619DD804-E7ED-ECD4-E1AF-7E826870A848}"/>
              </a:ext>
            </a:extLst>
          </p:cNvPr>
          <p:cNvSpPr txBox="1">
            <a:spLocks/>
          </p:cNvSpPr>
          <p:nvPr/>
        </p:nvSpPr>
        <p:spPr>
          <a:xfrm>
            <a:off x="1846976" y="489737"/>
            <a:ext cx="10361366" cy="5917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다</a:t>
            </a:r>
            <a:r>
              <a:rPr lang="en-US" altLang="ko-KR" sz="2400" b="1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. </a:t>
            </a:r>
            <a:r>
              <a:rPr lang="en-US" altLang="ko-KR" sz="2400" dirty="0">
                <a:solidFill>
                  <a:srgbClr val="EF6262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02. </a:t>
            </a:r>
            <a:r>
              <a:rPr lang="ko-KR" altLang="en-US" sz="2400" dirty="0">
                <a:solidFill>
                  <a:srgbClr val="EF6262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기타 프로그램</a:t>
            </a:r>
          </a:p>
        </p:txBody>
      </p:sp>
      <p:sp>
        <p:nvSpPr>
          <p:cNvPr id="17" name="순서도: 수행의 시작/종료 16">
            <a:extLst>
              <a:ext uri="{FF2B5EF4-FFF2-40B4-BE49-F238E27FC236}">
                <a16:creationId xmlns:a16="http://schemas.microsoft.com/office/drawing/2014/main" id="{4D131631-B183-E23B-728E-BAC43CAE738F}"/>
              </a:ext>
            </a:extLst>
          </p:cNvPr>
          <p:cNvSpPr/>
          <p:nvPr/>
        </p:nvSpPr>
        <p:spPr>
          <a:xfrm>
            <a:off x="78820" y="2828565"/>
            <a:ext cx="1549955" cy="209551"/>
          </a:xfrm>
          <a:prstGeom prst="flowChartTerminator">
            <a:avLst/>
          </a:prstGeom>
          <a:noFill/>
          <a:ln w="28575">
            <a:solidFill>
              <a:srgbClr val="EF62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10D7F12A-9549-A893-3912-EA54DB1E8325}"/>
              </a:ext>
            </a:extLst>
          </p:cNvPr>
          <p:cNvGrpSpPr/>
          <p:nvPr/>
        </p:nvGrpSpPr>
        <p:grpSpPr>
          <a:xfrm>
            <a:off x="-5856" y="0"/>
            <a:ext cx="1708822" cy="1166870"/>
            <a:chOff x="-5856" y="0"/>
            <a:chExt cx="1708822" cy="1166870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3E8DD9C3-AB32-11CC-795D-99E504FCC694}"/>
                </a:ext>
              </a:extLst>
            </p:cNvPr>
            <p:cNvSpPr/>
            <p:nvPr/>
          </p:nvSpPr>
          <p:spPr>
            <a:xfrm>
              <a:off x="2" y="0"/>
              <a:ext cx="1702964" cy="116687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B970D08E-C2EE-C82E-3909-65152A637A1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856" y="352641"/>
              <a:ext cx="1205483" cy="502761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876A465-7A43-5CCC-3361-5F5932A6C56F}"/>
              </a:ext>
            </a:extLst>
          </p:cNvPr>
          <p:cNvSpPr txBox="1"/>
          <p:nvPr/>
        </p:nvSpPr>
        <p:spPr>
          <a:xfrm>
            <a:off x="1923175" y="1371312"/>
            <a:ext cx="8098280" cy="15870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  <a:spcAft>
                <a:spcPts val="800"/>
              </a:spcAft>
            </a:pP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클라이언트 측의 </a:t>
            </a:r>
            <a:r>
              <a:rPr lang="ko-KR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개발 </a:t>
            </a:r>
            <a:r>
              <a:rPr lang="ko-KR" altLang="en-US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요소</a:t>
            </a:r>
            <a:r>
              <a:rPr lang="ko-KR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를 </a:t>
            </a: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최대한 절약하고 안전하게 시스템과 연결하는 것이 무엇보다 중요합니다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 </a:t>
            </a:r>
          </a:p>
          <a:p>
            <a:pPr algn="just">
              <a:lnSpc>
                <a:spcPct val="130000"/>
              </a:lnSpc>
              <a:spcAft>
                <a:spcPts val="800"/>
              </a:spcAft>
            </a:pPr>
            <a:r>
              <a:rPr lang="ko-KR" altLang="en-US" sz="1100" kern="100" dirty="0" err="1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노드브레이커의</a:t>
            </a: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클라이언트 프로그램은 개발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</a:t>
            </a: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키트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(SDK) </a:t>
            </a: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형태로 배포되며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, </a:t>
            </a: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세 개의 부분으로 구성되어 있습니다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 </a:t>
            </a:r>
          </a:p>
          <a:p>
            <a:pPr algn="just">
              <a:lnSpc>
                <a:spcPct val="130000"/>
              </a:lnSpc>
              <a:spcAft>
                <a:spcPts val="800"/>
              </a:spcAft>
            </a:pP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이 개발 소스는 반드시 사용해야만 하는 것은 아닙니다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 </a:t>
            </a:r>
          </a:p>
          <a:p>
            <a:pPr algn="just">
              <a:lnSpc>
                <a:spcPct val="130000"/>
              </a:lnSpc>
              <a:spcAft>
                <a:spcPts val="800"/>
              </a:spcAft>
            </a:pP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단지 클라이언트의 개발을 지원하기 위해 준비된 것이므로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, </a:t>
            </a: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클라이언트 개발자의 편의에 따라 사용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</a:t>
            </a: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여부를 결정하시기 바랍니다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</a:t>
            </a:r>
            <a:endParaRPr lang="ko-KR" altLang="ko-KR" sz="1100" kern="100" dirty="0"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marL="228600" indent="-228600" algn="just">
              <a:lnSpc>
                <a:spcPct val="130000"/>
              </a:lnSpc>
              <a:spcAft>
                <a:spcPts val="800"/>
              </a:spcAft>
              <a:buAutoNum type="arabicPeriod"/>
            </a:pPr>
            <a:endParaRPr lang="ko-KR" altLang="ko-KR" sz="1100" kern="100" dirty="0">
              <a:solidFill>
                <a:srgbClr val="FF0000"/>
              </a:solidFill>
              <a:highlight>
                <a:srgbClr val="FFFF00"/>
              </a:highlight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FD76E7AF-24CE-E553-D85B-82700A959CC3}"/>
              </a:ext>
            </a:extLst>
          </p:cNvPr>
          <p:cNvSpPr txBox="1">
            <a:spLocks/>
          </p:cNvSpPr>
          <p:nvPr/>
        </p:nvSpPr>
        <p:spPr>
          <a:xfrm>
            <a:off x="121960" y="1339851"/>
            <a:ext cx="1506815" cy="46481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ko-KR" altLang="ko-KR" sz="1000" b="1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가</a:t>
            </a:r>
            <a:r>
              <a:rPr lang="en-US" altLang="ko-KR" sz="1000" b="1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 </a:t>
            </a:r>
            <a:r>
              <a:rPr lang="ko-KR" altLang="ko-KR" sz="1000" b="1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개요</a:t>
            </a:r>
          </a:p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ko-KR" altLang="ko-KR" sz="1000" b="1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나</a:t>
            </a:r>
            <a:r>
              <a:rPr lang="en-US" altLang="ko-KR" sz="1000" b="1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 </a:t>
            </a:r>
            <a:r>
              <a:rPr lang="ko-KR" altLang="ko-KR" sz="1000" b="1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커스터마이징</a:t>
            </a:r>
          </a:p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ko-KR" altLang="ko-KR" sz="1000" b="1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다</a:t>
            </a:r>
            <a:r>
              <a:rPr lang="en-US" altLang="ko-KR" sz="1000" b="1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 </a:t>
            </a:r>
            <a:r>
              <a:rPr lang="ko-KR" altLang="ko-KR" sz="1000" b="1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설치</a:t>
            </a:r>
            <a:endParaRPr lang="en-US" altLang="ko-KR" sz="1000" b="1" kern="100" dirty="0">
              <a:solidFill>
                <a:schemeClr val="bg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1000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</a:t>
            </a:r>
            <a:r>
              <a:rPr lang="en-US" altLang="ko-KR" sz="800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00. </a:t>
            </a:r>
            <a:r>
              <a:rPr lang="ko-KR" altLang="ko-KR" sz="800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기본설</a:t>
            </a:r>
            <a:r>
              <a:rPr lang="ko-KR" altLang="en-US" sz="800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치</a:t>
            </a:r>
            <a:endParaRPr lang="en-US" altLang="ko-KR" sz="800" kern="100" dirty="0">
              <a:solidFill>
                <a:schemeClr val="bg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01. </a:t>
            </a:r>
            <a:r>
              <a:rPr lang="ko-KR" altLang="ko-KR" sz="800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시스템 구조</a:t>
            </a:r>
          </a:p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서버</a:t>
            </a:r>
            <a:r>
              <a:rPr lang="en-US" altLang="ko-KR" sz="800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</a:t>
            </a:r>
            <a:r>
              <a:rPr lang="ko-KR" altLang="ko-KR" sz="800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앱 설명</a:t>
            </a:r>
          </a:p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프로그램 파일 구조</a:t>
            </a:r>
          </a:p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02. </a:t>
            </a:r>
            <a:r>
              <a:rPr lang="ko-KR" altLang="ko-KR" sz="800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기타 프로그램</a:t>
            </a:r>
          </a:p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보일러</a:t>
            </a:r>
            <a:r>
              <a:rPr lang="en-US" altLang="ko-KR" sz="800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</a:t>
            </a:r>
            <a:r>
              <a:rPr lang="ko-KR" altLang="ko-KR" sz="800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플레이트</a:t>
            </a:r>
            <a:endParaRPr lang="en-US" altLang="ko-KR" sz="800" kern="100" dirty="0">
              <a:solidFill>
                <a:schemeClr val="bg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프록시 서버</a:t>
            </a:r>
            <a:r>
              <a:rPr lang="en-US" altLang="ko-KR" sz="800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</a:t>
            </a:r>
            <a:r>
              <a:rPr lang="ko-KR" altLang="ko-KR" sz="800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앱</a:t>
            </a:r>
          </a:p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가상</a:t>
            </a:r>
            <a:r>
              <a:rPr lang="en-US" altLang="ko-KR" sz="800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</a:t>
            </a:r>
            <a:r>
              <a:rPr lang="ko-KR" altLang="ko-KR" sz="800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호스트 서버</a:t>
            </a:r>
            <a:r>
              <a:rPr lang="en-US" altLang="ko-KR" sz="800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</a:t>
            </a:r>
            <a:r>
              <a:rPr lang="ko-KR" altLang="ko-KR" sz="800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앱</a:t>
            </a:r>
          </a:p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콘솔용 대량 테스트</a:t>
            </a:r>
            <a:r>
              <a:rPr lang="en-US" altLang="ko-KR" sz="800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</a:t>
            </a:r>
            <a:r>
              <a:rPr lang="ko-KR" altLang="ko-KR" sz="800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앱</a:t>
            </a:r>
          </a:p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03. </a:t>
            </a:r>
            <a:r>
              <a:rPr lang="ko-KR" altLang="ko-KR" sz="800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실행 및 운영</a:t>
            </a:r>
            <a:endParaRPr lang="en-US" altLang="ko-KR" sz="800" kern="100" dirty="0">
              <a:solidFill>
                <a:schemeClr val="bg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r>
              <a:rPr lang="ko-KR" altLang="ko-KR" sz="1000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라</a:t>
            </a:r>
            <a:r>
              <a:rPr lang="en-US" altLang="ko-KR" sz="1000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 </a:t>
            </a:r>
            <a:r>
              <a:rPr lang="ko-KR" altLang="ko-KR" sz="1000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관리자 웹사이트</a:t>
            </a:r>
            <a:endParaRPr lang="en-US" altLang="ko-KR" sz="1000" kern="100" dirty="0">
              <a:solidFill>
                <a:schemeClr val="bg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r>
              <a:rPr lang="ko-KR" altLang="ko-KR" sz="1000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마</a:t>
            </a:r>
            <a:r>
              <a:rPr lang="en-US" altLang="ko-KR" sz="1000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 </a:t>
            </a:r>
            <a:r>
              <a:rPr lang="ko-KR" altLang="ko-KR" sz="1000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기타정보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1288882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C4DC958-4778-AF03-57A0-D446EDDE1D70}"/>
              </a:ext>
            </a:extLst>
          </p:cNvPr>
          <p:cNvSpPr/>
          <p:nvPr/>
        </p:nvSpPr>
        <p:spPr>
          <a:xfrm>
            <a:off x="-2" y="0"/>
            <a:ext cx="12192000" cy="1181099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3A4D07A-476F-C75B-1AD4-B79BA2E55C0A}"/>
              </a:ext>
            </a:extLst>
          </p:cNvPr>
          <p:cNvSpPr/>
          <p:nvPr/>
        </p:nvSpPr>
        <p:spPr>
          <a:xfrm>
            <a:off x="2" y="1181099"/>
            <a:ext cx="1702964" cy="5676901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0709C71-E9FF-3913-3446-F37C3F0B3409}"/>
              </a:ext>
            </a:extLst>
          </p:cNvPr>
          <p:cNvSpPr/>
          <p:nvPr/>
        </p:nvSpPr>
        <p:spPr>
          <a:xfrm>
            <a:off x="10192624" y="1181099"/>
            <a:ext cx="1999376" cy="567690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7796D63E-FA02-0419-3E91-C4E41FA6670D}"/>
              </a:ext>
            </a:extLst>
          </p:cNvPr>
          <p:cNvSpPr txBox="1">
            <a:spLocks/>
          </p:cNvSpPr>
          <p:nvPr/>
        </p:nvSpPr>
        <p:spPr>
          <a:xfrm>
            <a:off x="8557693" y="125376"/>
            <a:ext cx="3522345" cy="2837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ko-KR" altLang="en-US" sz="1200" dirty="0" err="1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노드브레이커</a:t>
            </a:r>
            <a:r>
              <a:rPr lang="ko-KR" altLang="en-US" sz="12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</a:t>
            </a:r>
            <a:r>
              <a:rPr lang="en-US" altLang="ko-KR" sz="12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1.0 </a:t>
            </a:r>
            <a:r>
              <a:rPr lang="ko-KR" altLang="en-US" sz="12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취급설명서</a:t>
            </a: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619DD804-E7ED-ECD4-E1AF-7E826870A848}"/>
              </a:ext>
            </a:extLst>
          </p:cNvPr>
          <p:cNvSpPr txBox="1">
            <a:spLocks/>
          </p:cNvSpPr>
          <p:nvPr/>
        </p:nvSpPr>
        <p:spPr>
          <a:xfrm>
            <a:off x="1846976" y="489737"/>
            <a:ext cx="10361366" cy="5917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다</a:t>
            </a:r>
            <a:r>
              <a:rPr lang="en-US" altLang="ko-KR" sz="2400" b="1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. </a:t>
            </a:r>
            <a:r>
              <a:rPr lang="en-US" altLang="ko-KR" sz="2400" dirty="0">
                <a:solidFill>
                  <a:srgbClr val="EF6262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02. </a:t>
            </a:r>
            <a:r>
              <a:rPr lang="ko-KR" altLang="en-US" sz="2400" dirty="0">
                <a:solidFill>
                  <a:srgbClr val="EF6262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기타 프로그램</a:t>
            </a:r>
          </a:p>
        </p:txBody>
      </p:sp>
      <p:sp>
        <p:nvSpPr>
          <p:cNvPr id="17" name="순서도: 수행의 시작/종료 16">
            <a:extLst>
              <a:ext uri="{FF2B5EF4-FFF2-40B4-BE49-F238E27FC236}">
                <a16:creationId xmlns:a16="http://schemas.microsoft.com/office/drawing/2014/main" id="{4D131631-B183-E23B-728E-BAC43CAE738F}"/>
              </a:ext>
            </a:extLst>
          </p:cNvPr>
          <p:cNvSpPr/>
          <p:nvPr/>
        </p:nvSpPr>
        <p:spPr>
          <a:xfrm>
            <a:off x="78820" y="3030309"/>
            <a:ext cx="1549955" cy="864114"/>
          </a:xfrm>
          <a:prstGeom prst="flowChartTerminator">
            <a:avLst/>
          </a:prstGeom>
          <a:noFill/>
          <a:ln w="28575">
            <a:solidFill>
              <a:srgbClr val="EF62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10D7F12A-9549-A893-3912-EA54DB1E8325}"/>
              </a:ext>
            </a:extLst>
          </p:cNvPr>
          <p:cNvGrpSpPr/>
          <p:nvPr/>
        </p:nvGrpSpPr>
        <p:grpSpPr>
          <a:xfrm>
            <a:off x="-5856" y="0"/>
            <a:ext cx="1708822" cy="1166870"/>
            <a:chOff x="-5856" y="0"/>
            <a:chExt cx="1708822" cy="1166870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3E8DD9C3-AB32-11CC-795D-99E504FCC694}"/>
                </a:ext>
              </a:extLst>
            </p:cNvPr>
            <p:cNvSpPr/>
            <p:nvPr/>
          </p:nvSpPr>
          <p:spPr>
            <a:xfrm>
              <a:off x="2" y="0"/>
              <a:ext cx="1702964" cy="116687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B970D08E-C2EE-C82E-3909-65152A637A1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856" y="352641"/>
              <a:ext cx="1205483" cy="502761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876A465-7A43-5CCC-3361-5F5932A6C56F}"/>
              </a:ext>
            </a:extLst>
          </p:cNvPr>
          <p:cNvSpPr txBox="1"/>
          <p:nvPr/>
        </p:nvSpPr>
        <p:spPr>
          <a:xfrm>
            <a:off x="1923175" y="1371312"/>
            <a:ext cx="7950497" cy="9417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  <a:spcAft>
                <a:spcPts val="800"/>
              </a:spcAft>
            </a:pPr>
            <a:r>
              <a:rPr lang="ko-KR" altLang="ko-KR" sz="1100" b="1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보일러</a:t>
            </a:r>
            <a:r>
              <a:rPr lang="en-US" altLang="ko-KR" sz="1100" b="1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</a:t>
            </a:r>
            <a:r>
              <a:rPr lang="ko-KR" altLang="ko-KR" sz="1100" b="1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플레이트</a:t>
            </a:r>
            <a:r>
              <a:rPr lang="en-US" altLang="ko-KR" sz="1100" b="1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</a:t>
            </a:r>
            <a:r>
              <a:rPr lang="en-US" altLang="ko-KR" sz="1100" b="1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(</a:t>
            </a:r>
            <a:r>
              <a:rPr lang="ko-KR" altLang="ko-KR" sz="1100" b="1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클라이언트</a:t>
            </a:r>
            <a:r>
              <a:rPr lang="en-US" altLang="ko-KR" sz="1100" b="1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SDK </a:t>
            </a:r>
            <a:r>
              <a:rPr lang="ko-KR" altLang="ko-KR" sz="1100" b="1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샘플</a:t>
            </a:r>
            <a:r>
              <a:rPr lang="en-US" altLang="ko-KR" sz="1100" b="1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, DEMO/)</a:t>
            </a:r>
          </a:p>
          <a:p>
            <a:pPr algn="just">
              <a:lnSpc>
                <a:spcPct val="130000"/>
              </a:lnSpc>
              <a:spcAft>
                <a:spcPts val="800"/>
              </a:spcAft>
            </a:pP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일종의 샘플 웹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</a:t>
            </a: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페이지이며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, </a:t>
            </a: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테스트 웹페이지로 구성되어 있습니다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</a:t>
            </a:r>
          </a:p>
          <a:p>
            <a:pPr algn="just">
              <a:lnSpc>
                <a:spcPct val="130000"/>
              </a:lnSpc>
              <a:spcAft>
                <a:spcPts val="800"/>
              </a:spcAft>
            </a:pP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별도의 프로그램 없이 즉각 테스트 가능한 형태로 제공되는 클라이언트 프로그램입니다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</a:t>
            </a:r>
            <a:endParaRPr lang="ko-KR" altLang="ko-KR" sz="1100" kern="100" dirty="0"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E882DB75-7DA9-4DDF-48E6-3CD32E1FB5FE}"/>
              </a:ext>
            </a:extLst>
          </p:cNvPr>
          <p:cNvSpPr txBox="1">
            <a:spLocks/>
          </p:cNvSpPr>
          <p:nvPr/>
        </p:nvSpPr>
        <p:spPr>
          <a:xfrm>
            <a:off x="121960" y="1339851"/>
            <a:ext cx="1506815" cy="46481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ko-KR" altLang="ko-KR" sz="1000" b="1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가</a:t>
            </a:r>
            <a:r>
              <a:rPr lang="en-US" altLang="ko-KR" sz="1000" b="1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 </a:t>
            </a:r>
            <a:r>
              <a:rPr lang="ko-KR" altLang="ko-KR" sz="1000" b="1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개요</a:t>
            </a:r>
          </a:p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ko-KR" altLang="ko-KR" sz="1000" b="1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나</a:t>
            </a:r>
            <a:r>
              <a:rPr lang="en-US" altLang="ko-KR" sz="1000" b="1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</a:t>
            </a:r>
            <a:r>
              <a:rPr lang="ko-KR" altLang="ko-KR" sz="1000" b="1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커스터마이징</a:t>
            </a:r>
          </a:p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ko-KR" altLang="ko-KR" sz="1000" b="1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다</a:t>
            </a:r>
            <a:r>
              <a:rPr lang="en-US" altLang="ko-KR" sz="1000" b="1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 </a:t>
            </a:r>
            <a:r>
              <a:rPr lang="ko-KR" altLang="ko-KR" sz="1000" b="1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설치</a:t>
            </a:r>
            <a:endParaRPr lang="en-US" altLang="ko-KR" sz="1000" b="1" kern="100" dirty="0">
              <a:solidFill>
                <a:schemeClr val="bg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1000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</a:t>
            </a:r>
            <a:r>
              <a:rPr lang="en-US" altLang="ko-KR" sz="800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00. </a:t>
            </a:r>
            <a:r>
              <a:rPr lang="ko-KR" altLang="ko-KR" sz="800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기본설</a:t>
            </a:r>
            <a:r>
              <a:rPr lang="ko-KR" altLang="en-US" sz="800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치</a:t>
            </a:r>
            <a:endParaRPr lang="en-US" altLang="ko-KR" sz="800" kern="100" dirty="0">
              <a:solidFill>
                <a:schemeClr val="bg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01. </a:t>
            </a:r>
            <a:r>
              <a:rPr lang="ko-KR" altLang="ko-KR" sz="800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시스템 구조</a:t>
            </a:r>
          </a:p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서버</a:t>
            </a:r>
            <a:r>
              <a:rPr lang="en-US" altLang="ko-KR" sz="800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</a:t>
            </a:r>
            <a:r>
              <a:rPr lang="ko-KR" altLang="ko-KR" sz="800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앱 설명</a:t>
            </a:r>
          </a:p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프로그램 파일 구조</a:t>
            </a:r>
          </a:p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02. </a:t>
            </a:r>
            <a:r>
              <a:rPr lang="ko-KR" altLang="ko-KR" sz="800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기타 프로그램</a:t>
            </a:r>
          </a:p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보일러</a:t>
            </a:r>
            <a:r>
              <a:rPr lang="en-US" altLang="ko-KR" sz="800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</a:t>
            </a:r>
            <a:r>
              <a:rPr lang="ko-KR" altLang="ko-KR" sz="800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플레이트</a:t>
            </a:r>
            <a:endParaRPr lang="en-US" altLang="ko-KR" sz="800" kern="100" dirty="0">
              <a:solidFill>
                <a:schemeClr val="bg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프록시 서버</a:t>
            </a:r>
            <a:r>
              <a:rPr lang="en-US" altLang="ko-KR" sz="800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</a:t>
            </a:r>
            <a:r>
              <a:rPr lang="ko-KR" altLang="ko-KR" sz="800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앱</a:t>
            </a:r>
          </a:p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가상</a:t>
            </a:r>
            <a:r>
              <a:rPr lang="en-US" altLang="ko-KR" sz="800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</a:t>
            </a:r>
            <a:r>
              <a:rPr lang="ko-KR" altLang="ko-KR" sz="800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호스트 서버</a:t>
            </a:r>
            <a:r>
              <a:rPr lang="en-US" altLang="ko-KR" sz="800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</a:t>
            </a:r>
            <a:r>
              <a:rPr lang="ko-KR" altLang="ko-KR" sz="800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앱</a:t>
            </a:r>
          </a:p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콘솔용 대량 테스트</a:t>
            </a:r>
            <a:r>
              <a:rPr lang="en-US" altLang="ko-KR" sz="800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</a:t>
            </a:r>
            <a:r>
              <a:rPr lang="ko-KR" altLang="ko-KR" sz="800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앱</a:t>
            </a:r>
          </a:p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03. </a:t>
            </a:r>
            <a:r>
              <a:rPr lang="ko-KR" altLang="ko-KR" sz="800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실행 및 운영</a:t>
            </a:r>
            <a:endParaRPr lang="en-US" altLang="ko-KR" sz="800" kern="100" dirty="0">
              <a:solidFill>
                <a:schemeClr val="bg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r>
              <a:rPr lang="ko-KR" altLang="ko-KR" sz="1000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라</a:t>
            </a:r>
            <a:r>
              <a:rPr lang="en-US" altLang="ko-KR" sz="1000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 </a:t>
            </a:r>
            <a:r>
              <a:rPr lang="ko-KR" altLang="ko-KR" sz="1000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관리자 웹사이트</a:t>
            </a:r>
            <a:endParaRPr lang="en-US" altLang="ko-KR" sz="1000" kern="100" dirty="0">
              <a:solidFill>
                <a:schemeClr val="bg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r>
              <a:rPr lang="ko-KR" altLang="ko-KR" sz="1000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마</a:t>
            </a:r>
            <a:r>
              <a:rPr lang="en-US" altLang="ko-KR" sz="1000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 </a:t>
            </a:r>
            <a:r>
              <a:rPr lang="ko-KR" altLang="ko-KR" sz="1000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기타정보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endParaRPr lang="ko-KR" altLang="en-US" sz="11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D4437A6-85BA-C449-7E7D-BE975092295F}"/>
              </a:ext>
            </a:extLst>
          </p:cNvPr>
          <p:cNvSpPr txBox="1"/>
          <p:nvPr/>
        </p:nvSpPr>
        <p:spPr>
          <a:xfrm>
            <a:off x="1924573" y="2509032"/>
            <a:ext cx="7950497" cy="9417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  <a:spcAft>
                <a:spcPts val="800"/>
              </a:spcAft>
            </a:pPr>
            <a:r>
              <a:rPr lang="ko-KR" altLang="ko-KR" sz="1100" b="1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프록시 서버</a:t>
            </a:r>
            <a:r>
              <a:rPr lang="en-US" altLang="ko-KR" sz="1100" b="1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</a:t>
            </a:r>
            <a:r>
              <a:rPr lang="ko-KR" altLang="ko-KR" sz="1100" b="1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앱</a:t>
            </a:r>
            <a:r>
              <a:rPr lang="en-US" altLang="ko-KR" sz="1100" b="1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(</a:t>
            </a:r>
            <a:r>
              <a:rPr lang="ko-KR" altLang="ko-KR" sz="1100" b="1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클라이언트</a:t>
            </a:r>
            <a:r>
              <a:rPr lang="en-US" altLang="ko-KR" sz="1100" b="1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SDK </a:t>
            </a:r>
            <a:r>
              <a:rPr lang="ko-KR" altLang="ko-KR" sz="1100" b="1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샘플</a:t>
            </a:r>
            <a:r>
              <a:rPr lang="en-US" altLang="ko-KR" sz="1100" b="1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, PROX/)</a:t>
            </a:r>
            <a:endParaRPr lang="ko-KR" altLang="ko-KR" sz="1100" b="1" kern="100" dirty="0"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algn="just">
              <a:lnSpc>
                <a:spcPct val="130000"/>
              </a:lnSpc>
              <a:spcAft>
                <a:spcPts val="800"/>
              </a:spcAft>
            </a:pP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논리적 전용망을 구성하고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, </a:t>
            </a: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보안을 강화하여 </a:t>
            </a:r>
            <a:r>
              <a:rPr lang="ko-KR" altLang="en-US" sz="1100" kern="100" dirty="0" err="1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노드브레이커</a:t>
            </a: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시스템을 보호하기 위해 사용됩니다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</a:t>
            </a:r>
            <a:endParaRPr lang="ko-KR" altLang="ko-KR" sz="1100" kern="100" dirty="0"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algn="just">
              <a:lnSpc>
                <a:spcPct val="130000"/>
              </a:lnSpc>
              <a:spcAft>
                <a:spcPts val="800"/>
              </a:spcAft>
            </a:pPr>
            <a:endParaRPr lang="ko-KR" altLang="ko-KR" sz="1100" kern="100" dirty="0"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9E7B3F0-34F1-5F46-E2B5-152FFD87B036}"/>
              </a:ext>
            </a:extLst>
          </p:cNvPr>
          <p:cNvSpPr txBox="1"/>
          <p:nvPr/>
        </p:nvSpPr>
        <p:spPr>
          <a:xfrm>
            <a:off x="1923175" y="3317393"/>
            <a:ext cx="7950497" cy="1264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  <a:spcAft>
                <a:spcPts val="800"/>
              </a:spcAft>
            </a:pPr>
            <a:r>
              <a:rPr lang="ko-KR" altLang="ko-KR" sz="1100" b="1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가상</a:t>
            </a:r>
            <a:r>
              <a:rPr lang="en-US" altLang="ko-KR" sz="1100" b="1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</a:t>
            </a:r>
            <a:r>
              <a:rPr lang="ko-KR" altLang="ko-KR" sz="1100" b="1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호스트 서버</a:t>
            </a:r>
            <a:r>
              <a:rPr lang="en-US" altLang="ko-KR" sz="1100" b="1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</a:t>
            </a:r>
            <a:r>
              <a:rPr lang="ko-KR" altLang="ko-KR" sz="1100" b="1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앱</a:t>
            </a:r>
            <a:r>
              <a:rPr lang="en-US" altLang="ko-KR" sz="1100" b="1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(</a:t>
            </a:r>
            <a:r>
              <a:rPr lang="ko-KR" altLang="ko-KR" sz="1100" b="1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호스트 샘플</a:t>
            </a:r>
            <a:r>
              <a:rPr lang="en-US" altLang="ko-KR" sz="1100" b="1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, HOST/)</a:t>
            </a:r>
            <a:endParaRPr lang="ko-KR" altLang="ko-KR" sz="1100" b="1" kern="100" dirty="0"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algn="just">
              <a:lnSpc>
                <a:spcPct val="130000"/>
              </a:lnSpc>
              <a:spcAft>
                <a:spcPts val="800"/>
              </a:spcAft>
            </a:pP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즉각적인 테스트를 위하여 가상의 호스트 프로그램을 제공합니다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</a:t>
            </a:r>
          </a:p>
          <a:p>
            <a:pPr algn="just">
              <a:lnSpc>
                <a:spcPct val="130000"/>
              </a:lnSpc>
              <a:spcAft>
                <a:spcPts val="800"/>
              </a:spcAft>
            </a:pP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네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</a:t>
            </a: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가지의 통신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</a:t>
            </a: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소켓 모두에 응답하며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, </a:t>
            </a: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호스트가 준비되지 않은 상태에서 곧바로 테스트가 가능하도록 준비되어 있습니다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</a:t>
            </a:r>
            <a:endParaRPr lang="ko-KR" altLang="ko-KR" sz="1100" kern="100" dirty="0"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algn="just">
              <a:lnSpc>
                <a:spcPct val="130000"/>
              </a:lnSpc>
              <a:spcAft>
                <a:spcPts val="800"/>
              </a:spcAft>
            </a:pPr>
            <a:endParaRPr lang="ko-KR" altLang="ko-KR" sz="1100" kern="100" dirty="0"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848672D-14D5-D9A8-3E60-1D09E74E0CBD}"/>
              </a:ext>
            </a:extLst>
          </p:cNvPr>
          <p:cNvSpPr txBox="1"/>
          <p:nvPr/>
        </p:nvSpPr>
        <p:spPr>
          <a:xfrm>
            <a:off x="1921777" y="4406879"/>
            <a:ext cx="7950497" cy="9417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  <a:spcAft>
                <a:spcPts val="800"/>
              </a:spcAft>
            </a:pPr>
            <a:r>
              <a:rPr lang="ko-KR" altLang="ko-KR" sz="1100" b="1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대량 테스트</a:t>
            </a:r>
            <a:r>
              <a:rPr lang="en-US" altLang="ko-KR" sz="1100" b="1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</a:t>
            </a:r>
            <a:r>
              <a:rPr lang="ko-KR" altLang="ko-KR" sz="1100" b="1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앱</a:t>
            </a:r>
            <a:r>
              <a:rPr lang="en-US" altLang="ko-KR" sz="1100" b="1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(</a:t>
            </a:r>
            <a:r>
              <a:rPr lang="ko-KR" altLang="ko-KR" sz="1100" b="1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콘솔용</a:t>
            </a:r>
            <a:r>
              <a:rPr lang="en-US" altLang="ko-KR" sz="1100" b="1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, TEST/)</a:t>
            </a:r>
            <a:endParaRPr lang="ko-KR" altLang="ko-KR" sz="1100" b="1" kern="100" dirty="0"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algn="just">
              <a:lnSpc>
                <a:spcPct val="130000"/>
              </a:lnSpc>
              <a:spcAft>
                <a:spcPts val="800"/>
              </a:spcAft>
            </a:pP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일반적인 브라우저 환경에서는 대량 접속 테스트가 원활하지 않습니다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</a:t>
            </a:r>
            <a:endParaRPr lang="ko-KR" altLang="ko-KR" sz="1100" kern="100" dirty="0"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algn="just">
              <a:lnSpc>
                <a:spcPct val="130000"/>
              </a:lnSpc>
              <a:spcAft>
                <a:spcPts val="800"/>
              </a:spcAft>
            </a:pP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대량 접속 테스트를 위해 콘솔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</a:t>
            </a: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화면에서 직접 실행하는 전문 테스트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</a:t>
            </a: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앱을 제공합니다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</a:t>
            </a:r>
            <a:endParaRPr lang="ko-KR" altLang="ko-KR" sz="1100" kern="100" dirty="0"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64743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C4DC958-4778-AF03-57A0-D446EDDE1D70}"/>
              </a:ext>
            </a:extLst>
          </p:cNvPr>
          <p:cNvSpPr/>
          <p:nvPr/>
        </p:nvSpPr>
        <p:spPr>
          <a:xfrm>
            <a:off x="-2" y="0"/>
            <a:ext cx="12192000" cy="1181099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3A4D07A-476F-C75B-1AD4-B79BA2E55C0A}"/>
              </a:ext>
            </a:extLst>
          </p:cNvPr>
          <p:cNvSpPr/>
          <p:nvPr/>
        </p:nvSpPr>
        <p:spPr>
          <a:xfrm>
            <a:off x="2" y="1181099"/>
            <a:ext cx="1702964" cy="5676901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0709C71-E9FF-3913-3446-F37C3F0B3409}"/>
              </a:ext>
            </a:extLst>
          </p:cNvPr>
          <p:cNvSpPr/>
          <p:nvPr/>
        </p:nvSpPr>
        <p:spPr>
          <a:xfrm>
            <a:off x="10192624" y="1181099"/>
            <a:ext cx="1999376" cy="567690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7796D63E-FA02-0419-3E91-C4E41FA6670D}"/>
              </a:ext>
            </a:extLst>
          </p:cNvPr>
          <p:cNvSpPr txBox="1">
            <a:spLocks/>
          </p:cNvSpPr>
          <p:nvPr/>
        </p:nvSpPr>
        <p:spPr>
          <a:xfrm>
            <a:off x="8557693" y="125376"/>
            <a:ext cx="3522345" cy="2837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ko-KR" altLang="en-US" sz="1200" dirty="0" err="1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노드브레이커</a:t>
            </a:r>
            <a:r>
              <a:rPr lang="ko-KR" altLang="en-US" sz="12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</a:t>
            </a:r>
            <a:r>
              <a:rPr lang="en-US" altLang="ko-KR" sz="12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1.0 </a:t>
            </a:r>
            <a:r>
              <a:rPr lang="ko-KR" altLang="en-US" sz="12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취급설명서</a:t>
            </a: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619DD804-E7ED-ECD4-E1AF-7E826870A848}"/>
              </a:ext>
            </a:extLst>
          </p:cNvPr>
          <p:cNvSpPr txBox="1">
            <a:spLocks/>
          </p:cNvSpPr>
          <p:nvPr/>
        </p:nvSpPr>
        <p:spPr>
          <a:xfrm>
            <a:off x="1846976" y="489737"/>
            <a:ext cx="10361366" cy="5917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다</a:t>
            </a:r>
            <a:r>
              <a:rPr lang="en-US" altLang="ko-KR" sz="2400" b="1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. </a:t>
            </a:r>
            <a:r>
              <a:rPr lang="en-US" altLang="ko-KR" sz="2400" dirty="0">
                <a:solidFill>
                  <a:srgbClr val="EF6262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03. </a:t>
            </a:r>
            <a:r>
              <a:rPr lang="ko-KR" altLang="en-US" sz="2400" dirty="0">
                <a:solidFill>
                  <a:srgbClr val="EF6262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실행 및 운영</a:t>
            </a:r>
          </a:p>
        </p:txBody>
      </p:sp>
      <p:sp>
        <p:nvSpPr>
          <p:cNvPr id="17" name="순서도: 수행의 시작/종료 16">
            <a:extLst>
              <a:ext uri="{FF2B5EF4-FFF2-40B4-BE49-F238E27FC236}">
                <a16:creationId xmlns:a16="http://schemas.microsoft.com/office/drawing/2014/main" id="{4D131631-B183-E23B-728E-BAC43CAE738F}"/>
              </a:ext>
            </a:extLst>
          </p:cNvPr>
          <p:cNvSpPr/>
          <p:nvPr/>
        </p:nvSpPr>
        <p:spPr>
          <a:xfrm>
            <a:off x="78820" y="3844060"/>
            <a:ext cx="1549955" cy="209551"/>
          </a:xfrm>
          <a:prstGeom prst="flowChartTerminator">
            <a:avLst/>
          </a:prstGeom>
          <a:noFill/>
          <a:ln w="28575">
            <a:solidFill>
              <a:srgbClr val="EF62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10D7F12A-9549-A893-3912-EA54DB1E8325}"/>
              </a:ext>
            </a:extLst>
          </p:cNvPr>
          <p:cNvGrpSpPr/>
          <p:nvPr/>
        </p:nvGrpSpPr>
        <p:grpSpPr>
          <a:xfrm>
            <a:off x="-5856" y="0"/>
            <a:ext cx="1708822" cy="1166870"/>
            <a:chOff x="-5856" y="0"/>
            <a:chExt cx="1708822" cy="1166870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3E8DD9C3-AB32-11CC-795D-99E504FCC694}"/>
                </a:ext>
              </a:extLst>
            </p:cNvPr>
            <p:cNvSpPr/>
            <p:nvPr/>
          </p:nvSpPr>
          <p:spPr>
            <a:xfrm>
              <a:off x="2" y="0"/>
              <a:ext cx="1702964" cy="116687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B970D08E-C2EE-C82E-3909-65152A637A1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856" y="352641"/>
              <a:ext cx="1205483" cy="502761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876A465-7A43-5CCC-3361-5F5932A6C56F}"/>
              </a:ext>
            </a:extLst>
          </p:cNvPr>
          <p:cNvSpPr txBox="1"/>
          <p:nvPr/>
        </p:nvSpPr>
        <p:spPr>
          <a:xfrm>
            <a:off x="1923175" y="1371312"/>
            <a:ext cx="7950497" cy="3522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  <a:spcAft>
                <a:spcPts val="800"/>
              </a:spcAft>
            </a:pP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게이트웨이를 비롯한 모든 </a:t>
            </a:r>
            <a:r>
              <a:rPr lang="ko-KR" altLang="en-US" sz="1100" kern="100" dirty="0" err="1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노드브레이커의</a:t>
            </a: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서버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</a:t>
            </a: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앱은 내적으로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pm2</a:t>
            </a: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를 통해 관리됩니다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 </a:t>
            </a:r>
          </a:p>
          <a:p>
            <a:pPr algn="just">
              <a:lnSpc>
                <a:spcPct val="130000"/>
              </a:lnSpc>
              <a:spcAft>
                <a:spcPts val="800"/>
              </a:spcAft>
            </a:pPr>
            <a:r>
              <a:rPr lang="ko-KR" altLang="en-US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물리 서버</a:t>
            </a: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별로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DATA/</a:t>
            </a:r>
            <a:r>
              <a:rPr lang="en-US" altLang="ko-KR" sz="1100" kern="100" dirty="0" err="1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cfg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/</a:t>
            </a:r>
            <a:r>
              <a:rPr lang="en-US" altLang="ko-KR" sz="1100" kern="100" dirty="0" err="1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appRun.json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</a:t>
            </a: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파일이 각각의 실행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</a:t>
            </a: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앱에 대한 정보를 갖고 있습니다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</a:t>
            </a:r>
            <a:endParaRPr lang="ko-KR" altLang="ko-KR" sz="1100" kern="100" dirty="0"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algn="just">
              <a:lnSpc>
                <a:spcPct val="130000"/>
              </a:lnSpc>
              <a:spcAft>
                <a:spcPts val="800"/>
              </a:spcAft>
            </a:pP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 SSH </a:t>
            </a:r>
            <a:r>
              <a:rPr lang="ko-KR" altLang="en-US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콘솔에서 노드 프로그램 기본 명령은 다음과 같습니다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</a:t>
            </a:r>
            <a:endParaRPr lang="ko-KR" altLang="ko-KR" sz="1100" kern="100" dirty="0"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algn="just">
              <a:lnSpc>
                <a:spcPct val="130000"/>
              </a:lnSpc>
              <a:spcAft>
                <a:spcPts val="800"/>
              </a:spcAft>
            </a:pP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- </a:t>
            </a:r>
            <a:r>
              <a:rPr lang="ko-KR" altLang="en-US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물리 서버</a:t>
            </a: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별로 최초 실행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: </a:t>
            </a:r>
            <a:r>
              <a:rPr lang="en-US" altLang="ko-KR" sz="1100" kern="100" dirty="0" err="1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nbs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(pm2 start /...</a:t>
            </a: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경로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.../</a:t>
            </a:r>
            <a:r>
              <a:rPr lang="en-US" altLang="ko-KR" sz="1100" kern="100" dirty="0" err="1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appRun.json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)</a:t>
            </a:r>
            <a:endParaRPr lang="ko-KR" altLang="ko-KR" sz="1100" kern="100" dirty="0"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algn="just">
              <a:lnSpc>
                <a:spcPct val="130000"/>
              </a:lnSpc>
              <a:spcAft>
                <a:spcPts val="800"/>
              </a:spcAft>
            </a:pP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(ex: </a:t>
            </a:r>
            <a:r>
              <a:rPr lang="ko-KR" altLang="en-US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물리 서버가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AP, WAS </a:t>
            </a: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두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</a:t>
            </a: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대일 경우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, </a:t>
            </a: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각각의 서버에 콘솔에 접속한 후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</a:t>
            </a:r>
            <a:r>
              <a:rPr lang="en-US" altLang="ko-KR" sz="1100" kern="100" dirty="0" err="1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nbs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</a:t>
            </a: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명령어를 타이핑 해주세요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.)</a:t>
            </a:r>
            <a:endParaRPr lang="ko-KR" altLang="ko-KR" sz="1100" kern="100" dirty="0"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algn="just">
              <a:lnSpc>
                <a:spcPct val="130000"/>
              </a:lnSpc>
              <a:spcAft>
                <a:spcPts val="800"/>
              </a:spcAft>
            </a:pP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- </a:t>
            </a: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현재 실행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</a:t>
            </a: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중인 서버들의 목록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: </a:t>
            </a:r>
            <a:r>
              <a:rPr lang="en-US" altLang="ko-KR" sz="1100" kern="100" dirty="0" err="1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pml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(pm2 list)</a:t>
            </a:r>
            <a:endParaRPr lang="ko-KR" altLang="ko-KR" sz="1100" kern="100" dirty="0"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algn="just">
              <a:lnSpc>
                <a:spcPct val="130000"/>
              </a:lnSpc>
              <a:spcAft>
                <a:spcPts val="800"/>
              </a:spcAft>
            </a:pP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- </a:t>
            </a: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해당 </a:t>
            </a:r>
            <a:r>
              <a:rPr lang="ko-KR" altLang="en-US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물리 서버의</a:t>
            </a: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전체 서버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</a:t>
            </a: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앱들을 일괄적으로 재시동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: </a:t>
            </a:r>
            <a:r>
              <a:rPr lang="en-US" altLang="ko-KR" sz="1100" kern="100" dirty="0" err="1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pmr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(pm2 restart all)</a:t>
            </a:r>
            <a:endParaRPr lang="ko-KR" altLang="ko-KR" sz="1100" kern="100" dirty="0"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algn="just">
              <a:lnSpc>
                <a:spcPct val="130000"/>
              </a:lnSpc>
              <a:spcAft>
                <a:spcPts val="800"/>
              </a:spcAft>
            </a:pP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- </a:t>
            </a: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해당 </a:t>
            </a:r>
            <a:r>
              <a:rPr lang="ko-KR" altLang="en-US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물리 서버의</a:t>
            </a: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전체 서버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</a:t>
            </a: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앱들을 일괄적으로 중지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: </a:t>
            </a:r>
            <a:r>
              <a:rPr lang="en-US" altLang="ko-KR" sz="1100" kern="100" dirty="0" err="1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pms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(pm2 stop all)</a:t>
            </a:r>
            <a:endParaRPr lang="ko-KR" altLang="ko-KR" sz="1100" kern="100" dirty="0"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algn="just">
              <a:lnSpc>
                <a:spcPct val="130000"/>
              </a:lnSpc>
              <a:spcAft>
                <a:spcPts val="800"/>
              </a:spcAft>
            </a:pP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- </a:t>
            </a: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특정 서버만을 재시동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: pm2 </a:t>
            </a:r>
            <a:r>
              <a:rPr lang="en-US" altLang="ko-KR" sz="1100" kern="100" dirty="0" err="1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retsart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[</a:t>
            </a: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서버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</a:t>
            </a: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이름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]</a:t>
            </a:r>
            <a:endParaRPr lang="ko-KR" altLang="ko-KR" sz="1100" kern="100" dirty="0"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algn="just">
              <a:lnSpc>
                <a:spcPct val="130000"/>
              </a:lnSpc>
              <a:spcAft>
                <a:spcPts val="800"/>
              </a:spcAft>
            </a:pP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- </a:t>
            </a: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특정 서버만을 중지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: pm2 stop [</a:t>
            </a: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서버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</a:t>
            </a: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이름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]</a:t>
            </a:r>
            <a:endParaRPr lang="ko-KR" altLang="ko-KR" sz="1100" kern="100" dirty="0"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algn="just">
              <a:lnSpc>
                <a:spcPct val="130000"/>
              </a:lnSpc>
              <a:spcAft>
                <a:spcPts val="800"/>
              </a:spcAft>
            </a:pPr>
            <a:endParaRPr lang="ko-KR" altLang="ko-KR" sz="1100" kern="100" dirty="0"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E882DB75-7DA9-4DDF-48E6-3CD32E1FB5FE}"/>
              </a:ext>
            </a:extLst>
          </p:cNvPr>
          <p:cNvSpPr txBox="1">
            <a:spLocks/>
          </p:cNvSpPr>
          <p:nvPr/>
        </p:nvSpPr>
        <p:spPr>
          <a:xfrm>
            <a:off x="121960" y="1339851"/>
            <a:ext cx="1506815" cy="46481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ko-KR" altLang="ko-KR" sz="1000" b="1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가</a:t>
            </a:r>
            <a:r>
              <a:rPr lang="en-US" altLang="ko-KR" sz="1000" b="1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 </a:t>
            </a:r>
            <a:r>
              <a:rPr lang="ko-KR" altLang="ko-KR" sz="1000" b="1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개요</a:t>
            </a:r>
          </a:p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ko-KR" altLang="ko-KR" sz="1000" b="1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나</a:t>
            </a:r>
            <a:r>
              <a:rPr lang="en-US" altLang="ko-KR" sz="1000" b="1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</a:t>
            </a:r>
            <a:r>
              <a:rPr lang="ko-KR" altLang="ko-KR" sz="1000" b="1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커스터마이징</a:t>
            </a:r>
          </a:p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ko-KR" altLang="ko-KR" sz="1000" b="1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다</a:t>
            </a:r>
            <a:r>
              <a:rPr lang="en-US" altLang="ko-KR" sz="1000" b="1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 </a:t>
            </a:r>
            <a:r>
              <a:rPr lang="ko-KR" altLang="ko-KR" sz="1000" b="1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설치</a:t>
            </a:r>
            <a:endParaRPr lang="en-US" altLang="ko-KR" sz="1000" b="1" kern="100" dirty="0">
              <a:solidFill>
                <a:schemeClr val="bg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1000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</a:t>
            </a:r>
            <a:r>
              <a:rPr lang="en-US" altLang="ko-KR" sz="800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00. </a:t>
            </a:r>
            <a:r>
              <a:rPr lang="ko-KR" altLang="ko-KR" sz="800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기본설</a:t>
            </a:r>
            <a:r>
              <a:rPr lang="ko-KR" altLang="en-US" sz="800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치</a:t>
            </a:r>
            <a:endParaRPr lang="en-US" altLang="ko-KR" sz="800" kern="100" dirty="0">
              <a:solidFill>
                <a:schemeClr val="bg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01. </a:t>
            </a:r>
            <a:r>
              <a:rPr lang="ko-KR" altLang="ko-KR" sz="800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시스템 구조</a:t>
            </a:r>
          </a:p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서버</a:t>
            </a:r>
            <a:r>
              <a:rPr lang="en-US" altLang="ko-KR" sz="800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</a:t>
            </a:r>
            <a:r>
              <a:rPr lang="ko-KR" altLang="ko-KR" sz="800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앱 설명</a:t>
            </a:r>
          </a:p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프로그램 파일 구조</a:t>
            </a:r>
          </a:p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02. </a:t>
            </a:r>
            <a:r>
              <a:rPr lang="ko-KR" altLang="ko-KR" sz="800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기타 프로그램</a:t>
            </a:r>
          </a:p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보일러</a:t>
            </a:r>
            <a:r>
              <a:rPr lang="en-US" altLang="ko-KR" sz="800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</a:t>
            </a:r>
            <a:r>
              <a:rPr lang="ko-KR" altLang="ko-KR" sz="800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플레이트</a:t>
            </a:r>
            <a:endParaRPr lang="en-US" altLang="ko-KR" sz="800" kern="100" dirty="0">
              <a:solidFill>
                <a:schemeClr val="bg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프록시 서버</a:t>
            </a:r>
            <a:r>
              <a:rPr lang="en-US" altLang="ko-KR" sz="800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</a:t>
            </a:r>
            <a:r>
              <a:rPr lang="ko-KR" altLang="ko-KR" sz="800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앱</a:t>
            </a:r>
          </a:p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가상</a:t>
            </a:r>
            <a:r>
              <a:rPr lang="en-US" altLang="ko-KR" sz="800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</a:t>
            </a:r>
            <a:r>
              <a:rPr lang="ko-KR" altLang="ko-KR" sz="800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호스트 서버</a:t>
            </a:r>
            <a:r>
              <a:rPr lang="en-US" altLang="ko-KR" sz="800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</a:t>
            </a:r>
            <a:r>
              <a:rPr lang="ko-KR" altLang="ko-KR" sz="800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앱</a:t>
            </a:r>
          </a:p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콘솔용 대량 테스트</a:t>
            </a:r>
            <a:r>
              <a:rPr lang="en-US" altLang="ko-KR" sz="800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</a:t>
            </a:r>
            <a:r>
              <a:rPr lang="ko-KR" altLang="ko-KR" sz="800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앱</a:t>
            </a:r>
          </a:p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03. </a:t>
            </a:r>
            <a:r>
              <a:rPr lang="ko-KR" altLang="ko-KR" sz="800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실행 및 운영</a:t>
            </a:r>
            <a:endParaRPr lang="en-US" altLang="ko-KR" sz="800" kern="100" dirty="0">
              <a:solidFill>
                <a:schemeClr val="bg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r>
              <a:rPr lang="ko-KR" altLang="ko-KR" sz="1000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라</a:t>
            </a:r>
            <a:r>
              <a:rPr lang="en-US" altLang="ko-KR" sz="1000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 </a:t>
            </a:r>
            <a:r>
              <a:rPr lang="ko-KR" altLang="ko-KR" sz="1000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관리자 웹사이트</a:t>
            </a:r>
            <a:endParaRPr lang="en-US" altLang="ko-KR" sz="1000" kern="100" dirty="0">
              <a:solidFill>
                <a:schemeClr val="bg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r>
              <a:rPr lang="ko-KR" altLang="ko-KR" sz="1000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마</a:t>
            </a:r>
            <a:r>
              <a:rPr lang="en-US" altLang="ko-KR" sz="1000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 </a:t>
            </a:r>
            <a:r>
              <a:rPr lang="ko-KR" altLang="ko-KR" sz="1000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기타정보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6285763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C4DC958-4778-AF03-57A0-D446EDDE1D70}"/>
              </a:ext>
            </a:extLst>
          </p:cNvPr>
          <p:cNvSpPr/>
          <p:nvPr/>
        </p:nvSpPr>
        <p:spPr>
          <a:xfrm>
            <a:off x="-2" y="0"/>
            <a:ext cx="12192000" cy="1181099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3A4D07A-476F-C75B-1AD4-B79BA2E55C0A}"/>
              </a:ext>
            </a:extLst>
          </p:cNvPr>
          <p:cNvSpPr/>
          <p:nvPr/>
        </p:nvSpPr>
        <p:spPr>
          <a:xfrm>
            <a:off x="2" y="1181099"/>
            <a:ext cx="1702964" cy="5676901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0709C71-E9FF-3913-3446-F37C3F0B3409}"/>
              </a:ext>
            </a:extLst>
          </p:cNvPr>
          <p:cNvSpPr/>
          <p:nvPr/>
        </p:nvSpPr>
        <p:spPr>
          <a:xfrm>
            <a:off x="10192624" y="1181099"/>
            <a:ext cx="1999376" cy="567690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7796D63E-FA02-0419-3E91-C4E41FA6670D}"/>
              </a:ext>
            </a:extLst>
          </p:cNvPr>
          <p:cNvSpPr txBox="1">
            <a:spLocks/>
          </p:cNvSpPr>
          <p:nvPr/>
        </p:nvSpPr>
        <p:spPr>
          <a:xfrm>
            <a:off x="8557693" y="125376"/>
            <a:ext cx="3522345" cy="2837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ko-KR" altLang="en-US" sz="1200" dirty="0" err="1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노드브레이커</a:t>
            </a:r>
            <a:r>
              <a:rPr lang="ko-KR" altLang="en-US" sz="12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</a:t>
            </a:r>
            <a:r>
              <a:rPr lang="en-US" altLang="ko-KR" sz="12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1.0 </a:t>
            </a:r>
            <a:r>
              <a:rPr lang="ko-KR" altLang="en-US" sz="12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취급설명서</a:t>
            </a: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619DD804-E7ED-ECD4-E1AF-7E826870A848}"/>
              </a:ext>
            </a:extLst>
          </p:cNvPr>
          <p:cNvSpPr txBox="1">
            <a:spLocks/>
          </p:cNvSpPr>
          <p:nvPr/>
        </p:nvSpPr>
        <p:spPr>
          <a:xfrm>
            <a:off x="1846976" y="489737"/>
            <a:ext cx="10361366" cy="5917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라</a:t>
            </a:r>
            <a:r>
              <a:rPr lang="en-US" altLang="ko-KR" sz="24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. </a:t>
            </a:r>
            <a:r>
              <a:rPr lang="ko-KR" altLang="en-US" sz="2400" b="1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관리자 웹 사이트 </a:t>
            </a:r>
            <a:endParaRPr lang="ko-KR" altLang="en-US" sz="2400" b="1" dirty="0">
              <a:solidFill>
                <a:srgbClr val="EF6262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16" name="내용 개체 틀 2">
            <a:extLst>
              <a:ext uri="{FF2B5EF4-FFF2-40B4-BE49-F238E27FC236}">
                <a16:creationId xmlns:a16="http://schemas.microsoft.com/office/drawing/2014/main" id="{96477CCA-3D93-6150-A634-8603F73FD13A}"/>
              </a:ext>
            </a:extLst>
          </p:cNvPr>
          <p:cNvSpPr txBox="1">
            <a:spLocks/>
          </p:cNvSpPr>
          <p:nvPr/>
        </p:nvSpPr>
        <p:spPr>
          <a:xfrm>
            <a:off x="121960" y="1339851"/>
            <a:ext cx="1506815" cy="46481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ko-KR" altLang="ko-KR" sz="1000" b="1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가</a:t>
            </a:r>
            <a:r>
              <a:rPr lang="en-US" altLang="ko-KR" sz="1000" b="1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 </a:t>
            </a:r>
            <a:r>
              <a:rPr lang="ko-KR" altLang="ko-KR" sz="1000" b="1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개요</a:t>
            </a:r>
          </a:p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ko-KR" altLang="ko-KR" sz="1000" b="1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나</a:t>
            </a:r>
            <a:r>
              <a:rPr lang="en-US" altLang="ko-KR" sz="1000" b="1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</a:t>
            </a:r>
            <a:r>
              <a:rPr lang="ko-KR" altLang="ko-KR" sz="1000" b="1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커스터마이징</a:t>
            </a:r>
          </a:p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ko-KR" altLang="ko-KR" sz="1000" b="1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다</a:t>
            </a:r>
            <a:r>
              <a:rPr lang="en-US" altLang="ko-KR" sz="1000" b="1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 </a:t>
            </a:r>
            <a:r>
              <a:rPr lang="ko-KR" altLang="ko-KR" sz="1000" b="1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설치</a:t>
            </a:r>
            <a:endParaRPr lang="en-US" altLang="ko-KR" sz="1000" b="1" kern="100" dirty="0">
              <a:solidFill>
                <a:schemeClr val="bg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ko-KR" altLang="ko-KR" sz="1000" b="1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라</a:t>
            </a:r>
            <a:r>
              <a:rPr lang="en-US" altLang="ko-KR" sz="1000" b="1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 </a:t>
            </a:r>
            <a:r>
              <a:rPr lang="ko-KR" altLang="ko-KR" sz="1000" b="1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관리자 웹사이트</a:t>
            </a:r>
            <a:endParaRPr lang="ko-KR" altLang="ko-KR" sz="800" kern="100" dirty="0">
              <a:solidFill>
                <a:schemeClr val="bg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 altLang="ko-KR" sz="800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01. </a:t>
            </a:r>
            <a:r>
              <a:rPr lang="ko-KR" altLang="ko-KR" sz="800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관리자 웹사이트 안내</a:t>
            </a:r>
          </a:p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 altLang="ko-KR" sz="800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02. </a:t>
            </a:r>
            <a:r>
              <a:rPr lang="ko-KR" altLang="ko-KR" sz="800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관제</a:t>
            </a:r>
          </a:p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 altLang="ko-KR" sz="800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상황판</a:t>
            </a:r>
          </a:p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 altLang="ko-KR" sz="800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서버목록</a:t>
            </a:r>
          </a:p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 altLang="ko-KR" sz="800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서버상태</a:t>
            </a:r>
          </a:p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 altLang="ko-KR" sz="800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서버정보</a:t>
            </a:r>
            <a:endParaRPr lang="en-US" altLang="ko-KR" sz="800" kern="100" dirty="0">
              <a:solidFill>
                <a:schemeClr val="bg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 altLang="ko-KR" sz="800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03. </a:t>
            </a:r>
            <a:r>
              <a:rPr lang="ko-KR" altLang="ko-KR" sz="800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운영</a:t>
            </a:r>
          </a:p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 altLang="ko-KR" sz="800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설정</a:t>
            </a:r>
          </a:p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 altLang="ko-KR" sz="800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기관</a:t>
            </a:r>
          </a:p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 altLang="ko-KR" sz="800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관리자</a:t>
            </a:r>
          </a:p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 altLang="ko-KR" sz="800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메모</a:t>
            </a:r>
          </a:p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 altLang="ko-KR" sz="800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04. </a:t>
            </a:r>
            <a:r>
              <a:rPr lang="ko-KR" altLang="ko-KR" sz="800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메소드</a:t>
            </a:r>
          </a:p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 altLang="ko-KR" sz="800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스키마</a:t>
            </a:r>
          </a:p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 altLang="ko-KR" sz="800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로그</a:t>
            </a:r>
            <a:endParaRPr lang="ko-KR" altLang="ko-KR" sz="200" b="1" kern="100" dirty="0">
              <a:solidFill>
                <a:schemeClr val="bg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ko-KR" altLang="ko-KR" sz="1000" b="1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마</a:t>
            </a:r>
            <a:r>
              <a:rPr lang="en-US" altLang="ko-KR" sz="1000" b="1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 </a:t>
            </a:r>
            <a:r>
              <a:rPr lang="ko-KR" altLang="ko-KR" sz="1000" b="1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기타정보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endParaRPr lang="ko-KR" altLang="en-US" sz="1100" dirty="0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10D7F12A-9549-A893-3912-EA54DB1E8325}"/>
              </a:ext>
            </a:extLst>
          </p:cNvPr>
          <p:cNvGrpSpPr/>
          <p:nvPr/>
        </p:nvGrpSpPr>
        <p:grpSpPr>
          <a:xfrm>
            <a:off x="-5856" y="0"/>
            <a:ext cx="1708822" cy="1166870"/>
            <a:chOff x="-5856" y="0"/>
            <a:chExt cx="1708822" cy="1166870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3E8DD9C3-AB32-11CC-795D-99E504FCC694}"/>
                </a:ext>
              </a:extLst>
            </p:cNvPr>
            <p:cNvSpPr/>
            <p:nvPr/>
          </p:nvSpPr>
          <p:spPr>
            <a:xfrm>
              <a:off x="2" y="0"/>
              <a:ext cx="1702964" cy="116687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B970D08E-C2EE-C82E-3909-65152A637A1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856" y="352641"/>
              <a:ext cx="1205483" cy="502761"/>
            </a:xfrm>
            <a:prstGeom prst="rect">
              <a:avLst/>
            </a:prstGeom>
          </p:spPr>
        </p:pic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7262CB90-11CE-057D-0222-517BB60E8F3A}"/>
              </a:ext>
            </a:extLst>
          </p:cNvPr>
          <p:cNvSpPr txBox="1"/>
          <p:nvPr/>
        </p:nvSpPr>
        <p:spPr>
          <a:xfrm>
            <a:off x="1923176" y="1345852"/>
            <a:ext cx="6365147" cy="619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  <a:spcAft>
                <a:spcPts val="800"/>
              </a:spcAft>
            </a:pPr>
            <a:r>
              <a:rPr lang="ko-KR" altLang="en-US" sz="1100" kern="100" dirty="0" err="1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노드브레이커의</a:t>
            </a: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전체 시스템을 보다 편한 그래픽 인터페이스로 확인하고 관리할 수 있습니다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 </a:t>
            </a:r>
          </a:p>
          <a:p>
            <a:pPr algn="just">
              <a:lnSpc>
                <a:spcPct val="130000"/>
              </a:lnSpc>
              <a:spcAft>
                <a:spcPts val="800"/>
              </a:spcAft>
            </a:pP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관리자 접속화면은 게이트웨이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(</a:t>
            </a: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도메인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)</a:t>
            </a: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아이피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:900(</a:t>
            </a: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초기설정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) </a:t>
            </a: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입니다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</a:t>
            </a:r>
            <a:endParaRPr lang="ko-KR" altLang="en-US" sz="1100" kern="100" dirty="0"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FECC0DA3-F5FA-2530-132F-534FD8F1854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10" t="12821" r="20309" b="16626"/>
          <a:stretch/>
        </p:blipFill>
        <p:spPr>
          <a:xfrm>
            <a:off x="1980327" y="2028216"/>
            <a:ext cx="4172823" cy="286524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AC00187-0A68-2E3F-A208-3EA6EB7387E5}"/>
              </a:ext>
            </a:extLst>
          </p:cNvPr>
          <p:cNvSpPr txBox="1"/>
          <p:nvPr/>
        </p:nvSpPr>
        <p:spPr>
          <a:xfrm>
            <a:off x="1923176" y="4917176"/>
            <a:ext cx="8269447" cy="16962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  <a:spcAft>
                <a:spcPts val="800"/>
              </a:spcAft>
            </a:pP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아이디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, </a:t>
            </a: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패스워드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, </a:t>
            </a: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로그인 버튼으로 구성되어 있습니다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</a:t>
            </a:r>
            <a:endParaRPr lang="ko-KR" altLang="ko-KR" sz="1100" kern="100" dirty="0"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algn="just">
              <a:lnSpc>
                <a:spcPct val="130000"/>
              </a:lnSpc>
              <a:spcAft>
                <a:spcPts val="800"/>
              </a:spcAft>
            </a:pP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[</a:t>
            </a: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아이디저장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]</a:t>
            </a: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을 체크하고 로그인에 성공하면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, </a:t>
            </a: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해당 아이디가 사용자의 컴퓨터에 저장되어 이후 로그인할 때 자동으로 아이디 입력란이 채워집니다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</a:t>
            </a:r>
          </a:p>
          <a:p>
            <a:pPr algn="just">
              <a:lnSpc>
                <a:spcPct val="130000"/>
              </a:lnSpc>
              <a:spcAft>
                <a:spcPts val="800"/>
              </a:spcAft>
            </a:pP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[</a:t>
            </a: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아이디저장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]</a:t>
            </a: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을 해제하고 로그인하게 되면 저장된 아이디는 삭제됩니다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</a:t>
            </a:r>
          </a:p>
          <a:p>
            <a:pPr algn="just">
              <a:lnSpc>
                <a:spcPct val="130000"/>
              </a:lnSpc>
              <a:spcAft>
                <a:spcPts val="800"/>
              </a:spcAft>
            </a:pP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5</a:t>
            </a:r>
            <a:r>
              <a:rPr lang="ko-KR" altLang="en-US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회 이상 로그인에 실패할 경우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, </a:t>
            </a:r>
            <a:r>
              <a:rPr lang="ko-KR" altLang="en-US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해당 아이디는 자동 차단되어 더 이상 로그인 할 수 </a:t>
            </a:r>
            <a:r>
              <a:rPr lang="ko-KR" altLang="en-US" sz="1100" kern="100" dirty="0" err="1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없게됩니다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 </a:t>
            </a:r>
            <a:r>
              <a:rPr lang="ko-KR" altLang="en-US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이 경우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, </a:t>
            </a:r>
            <a:r>
              <a:rPr lang="ko-KR" altLang="en-US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관리자가 해당 회원의 정보창에서 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[</a:t>
            </a:r>
            <a:r>
              <a:rPr lang="ko-KR" altLang="en-US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차단해제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]</a:t>
            </a:r>
            <a:r>
              <a:rPr lang="ko-KR" altLang="en-US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를 클릭해야 다시 로그인할 수 있게 됩니다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17" name="순서도: 수행의 시작/종료 16">
            <a:extLst>
              <a:ext uri="{FF2B5EF4-FFF2-40B4-BE49-F238E27FC236}">
                <a16:creationId xmlns:a16="http://schemas.microsoft.com/office/drawing/2014/main" id="{13A8D5D2-086A-32A7-DD95-26030DB96360}"/>
              </a:ext>
            </a:extLst>
          </p:cNvPr>
          <p:cNvSpPr/>
          <p:nvPr/>
        </p:nvSpPr>
        <p:spPr>
          <a:xfrm>
            <a:off x="78820" y="2028823"/>
            <a:ext cx="1549955" cy="209551"/>
          </a:xfrm>
          <a:prstGeom prst="flowChartTerminator">
            <a:avLst/>
          </a:prstGeom>
          <a:noFill/>
          <a:ln w="28575">
            <a:solidFill>
              <a:srgbClr val="EF62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75546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9A87C4A9-21BC-DB30-9807-B7D654123C32}"/>
              </a:ext>
            </a:extLst>
          </p:cNvPr>
          <p:cNvSpPr/>
          <p:nvPr/>
        </p:nvSpPr>
        <p:spPr>
          <a:xfrm>
            <a:off x="10192624" y="1181099"/>
            <a:ext cx="1999376" cy="567690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C4DC958-4778-AF03-57A0-D446EDDE1D70}"/>
              </a:ext>
            </a:extLst>
          </p:cNvPr>
          <p:cNvSpPr/>
          <p:nvPr/>
        </p:nvSpPr>
        <p:spPr>
          <a:xfrm>
            <a:off x="0" y="0"/>
            <a:ext cx="12192000" cy="1181099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3A4D07A-476F-C75B-1AD4-B79BA2E55C0A}"/>
              </a:ext>
            </a:extLst>
          </p:cNvPr>
          <p:cNvSpPr/>
          <p:nvPr/>
        </p:nvSpPr>
        <p:spPr>
          <a:xfrm>
            <a:off x="2" y="1181099"/>
            <a:ext cx="1702964" cy="5676901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5F7907F-F61F-C825-00F3-7D861E7434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960" y="1339851"/>
            <a:ext cx="1506815" cy="4648199"/>
          </a:xfrm>
        </p:spPr>
        <p:txBody>
          <a:bodyPr>
            <a:noAutofit/>
          </a:bodyPr>
          <a:lstStyle/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가</a:t>
            </a:r>
            <a:r>
              <a:rPr lang="en-US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 </a:t>
            </a: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개요</a:t>
            </a:r>
          </a:p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나</a:t>
            </a:r>
            <a:r>
              <a:rPr lang="en-US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</a:t>
            </a: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커스터마이징</a:t>
            </a:r>
          </a:p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다</a:t>
            </a:r>
            <a:r>
              <a:rPr lang="en-US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 </a:t>
            </a: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설치</a:t>
            </a:r>
            <a:endParaRPr lang="en-US" altLang="ko-KR" sz="1000" b="1" kern="100" dirty="0">
              <a:solidFill>
                <a:schemeClr val="bg1"/>
              </a:solidFill>
              <a:effectLst/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라</a:t>
            </a:r>
            <a:r>
              <a:rPr lang="en-US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 </a:t>
            </a: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관리자 웹사이트</a:t>
            </a:r>
            <a:endParaRPr lang="ko-KR" altLang="ko-KR" sz="800" kern="100" dirty="0">
              <a:solidFill>
                <a:schemeClr val="bg1"/>
              </a:solidFill>
              <a:effectLst/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01.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관리자 웹사이트 안내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02.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관제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상황판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서버목록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서버상태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서버정보</a:t>
            </a:r>
            <a:endParaRPr lang="en-US" altLang="ko-KR" sz="800" kern="100" dirty="0">
              <a:solidFill>
                <a:schemeClr val="bg1"/>
              </a:solidFill>
              <a:effectLst/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03.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운영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설정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기관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관리자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메모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04.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메소드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스키마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로그</a:t>
            </a:r>
            <a:endParaRPr lang="ko-KR" altLang="ko-KR" sz="200" b="1" kern="100" dirty="0">
              <a:solidFill>
                <a:schemeClr val="bg1"/>
              </a:solidFill>
              <a:effectLst/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마</a:t>
            </a:r>
            <a:r>
              <a:rPr lang="en-US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 </a:t>
            </a: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기타정보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endParaRPr lang="ko-KR" altLang="en-US" sz="1100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9EF5D7A-0CD1-1BA9-C878-869105135F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8820" y="1817385"/>
            <a:ext cx="768360" cy="277730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5F9AA55-1065-DA0A-431B-2086A2EB81D4}"/>
              </a:ext>
            </a:extLst>
          </p:cNvPr>
          <p:cNvSpPr txBox="1"/>
          <p:nvPr/>
        </p:nvSpPr>
        <p:spPr>
          <a:xfrm>
            <a:off x="1995703" y="1434901"/>
            <a:ext cx="132051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좌측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</a:t>
            </a: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메인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</a:t>
            </a: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메뉴</a:t>
            </a:r>
            <a:endParaRPr lang="ko-KR" altLang="en-US" sz="1200" kern="100" dirty="0"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5BBEED-D91C-88BC-9F5B-17EBD6E32DCB}"/>
              </a:ext>
            </a:extLst>
          </p:cNvPr>
          <p:cNvSpPr txBox="1"/>
          <p:nvPr/>
        </p:nvSpPr>
        <p:spPr>
          <a:xfrm>
            <a:off x="10313823" y="1351248"/>
            <a:ext cx="1780207" cy="21378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ko-KR" altLang="en-US" sz="900" kern="100" dirty="0" err="1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노드브레이커</a:t>
            </a:r>
            <a:r>
              <a:rPr lang="ko-KR" altLang="ko-KR" sz="9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관리자 화면은 좌측</a:t>
            </a:r>
            <a:r>
              <a:rPr lang="en-US" altLang="ko-KR" sz="9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</a:t>
            </a:r>
          </a:p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en-US" altLang="ko-KR" sz="9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</a:t>
            </a:r>
            <a:r>
              <a:rPr lang="ko-KR" altLang="ko-KR" sz="9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좌측 세로의 메인 메뉴</a:t>
            </a:r>
            <a:endParaRPr lang="en-US" altLang="ko-KR" sz="900" kern="100" dirty="0"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en-US" altLang="ko-KR" sz="9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</a:t>
            </a:r>
            <a:r>
              <a:rPr lang="ko-KR" altLang="ko-KR" sz="9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상단 메뉴</a:t>
            </a:r>
            <a:endParaRPr lang="en-US" altLang="ko-KR" sz="900" kern="100" dirty="0"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en-US" altLang="ko-KR" sz="9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</a:t>
            </a:r>
            <a:r>
              <a:rPr lang="ko-KR" altLang="ko-KR" sz="9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중앙 </a:t>
            </a:r>
            <a:r>
              <a:rPr lang="ko-KR" altLang="en-US" sz="9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콘텐츠</a:t>
            </a:r>
            <a:r>
              <a:rPr lang="ko-KR" altLang="ko-KR" sz="9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영역으로 구성되어 있습니다</a:t>
            </a:r>
            <a:r>
              <a:rPr lang="en-US" altLang="ko-KR" sz="9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 </a:t>
            </a:r>
          </a:p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ko-KR" altLang="ko-KR" sz="9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중앙 </a:t>
            </a:r>
            <a:r>
              <a:rPr lang="ko-KR" altLang="en-US" sz="9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콘텐츠</a:t>
            </a:r>
            <a:r>
              <a:rPr lang="ko-KR" altLang="ko-KR" sz="9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부분은 </a:t>
            </a:r>
            <a:r>
              <a:rPr lang="ko-KR" altLang="en-US" sz="9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위</a:t>
            </a:r>
            <a:r>
              <a:rPr lang="ko-KR" altLang="ko-KR" sz="9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쪽 타이틀</a:t>
            </a:r>
            <a:r>
              <a:rPr lang="en-US" altLang="ko-KR" sz="9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, </a:t>
            </a:r>
            <a:r>
              <a:rPr lang="ko-KR" altLang="ko-KR" sz="9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아</a:t>
            </a:r>
            <a:r>
              <a:rPr lang="ko-KR" altLang="en-US" sz="9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래</a:t>
            </a:r>
            <a:r>
              <a:rPr lang="ko-KR" altLang="ko-KR" sz="9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쪽 </a:t>
            </a:r>
            <a:r>
              <a:rPr lang="ko-KR" altLang="en-US" sz="9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콘텐츠로</a:t>
            </a:r>
            <a:r>
              <a:rPr lang="ko-KR" altLang="ko-KR" sz="9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나뉩니다</a:t>
            </a:r>
            <a:r>
              <a:rPr lang="en-US" altLang="ko-KR" sz="9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7D8C2B-C7D3-6964-BB8A-9803611A8A96}"/>
              </a:ext>
            </a:extLst>
          </p:cNvPr>
          <p:cNvSpPr txBox="1"/>
          <p:nvPr/>
        </p:nvSpPr>
        <p:spPr>
          <a:xfrm>
            <a:off x="3820804" y="1432470"/>
            <a:ext cx="1127013" cy="2672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상단 메뉴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81FF42DD-E235-8F1B-384A-4F8E2B13C6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792" y="1389597"/>
            <a:ext cx="4354863" cy="381234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6D114A13-2554-C7BE-A867-55091D80B1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4397" y="2196802"/>
            <a:ext cx="4405263" cy="3582412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E483C160-941D-788F-CEAE-15EBF1155DEC}"/>
              </a:ext>
            </a:extLst>
          </p:cNvPr>
          <p:cNvSpPr txBox="1"/>
          <p:nvPr/>
        </p:nvSpPr>
        <p:spPr>
          <a:xfrm>
            <a:off x="3826983" y="1903355"/>
            <a:ext cx="1129182" cy="2672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콘텐츠 영역</a:t>
            </a:r>
            <a:endParaRPr lang="en-US" altLang="ko-KR" sz="1100" kern="100" dirty="0"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</p:txBody>
      </p:sp>
      <p:sp>
        <p:nvSpPr>
          <p:cNvPr id="17" name="제목 1">
            <a:extLst>
              <a:ext uri="{FF2B5EF4-FFF2-40B4-BE49-F238E27FC236}">
                <a16:creationId xmlns:a16="http://schemas.microsoft.com/office/drawing/2014/main" id="{0575685D-8010-3C96-BAFC-49383A5BECEE}"/>
              </a:ext>
            </a:extLst>
          </p:cNvPr>
          <p:cNvSpPr txBox="1">
            <a:spLocks/>
          </p:cNvSpPr>
          <p:nvPr/>
        </p:nvSpPr>
        <p:spPr>
          <a:xfrm>
            <a:off x="8557693" y="125376"/>
            <a:ext cx="3522345" cy="2837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ko-KR" altLang="en-US" sz="1200" dirty="0" err="1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노드브레이커</a:t>
            </a:r>
            <a:r>
              <a:rPr lang="ko-KR" altLang="en-US" sz="12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</a:t>
            </a:r>
            <a:r>
              <a:rPr lang="en-US" altLang="ko-KR" sz="12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1.0 </a:t>
            </a:r>
            <a:r>
              <a:rPr lang="ko-KR" altLang="en-US" sz="12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취급설명서</a:t>
            </a:r>
          </a:p>
        </p:txBody>
      </p:sp>
      <p:sp>
        <p:nvSpPr>
          <p:cNvPr id="20" name="순서도: 수행의 시작/종료 19">
            <a:extLst>
              <a:ext uri="{FF2B5EF4-FFF2-40B4-BE49-F238E27FC236}">
                <a16:creationId xmlns:a16="http://schemas.microsoft.com/office/drawing/2014/main" id="{9347D2F2-E21A-0CD8-1E28-4EF4429B5064}"/>
              </a:ext>
            </a:extLst>
          </p:cNvPr>
          <p:cNvSpPr/>
          <p:nvPr/>
        </p:nvSpPr>
        <p:spPr>
          <a:xfrm>
            <a:off x="201102" y="2256114"/>
            <a:ext cx="1298535" cy="190498"/>
          </a:xfrm>
          <a:prstGeom prst="flowChartTerminator">
            <a:avLst/>
          </a:prstGeom>
          <a:noFill/>
          <a:ln w="28575">
            <a:solidFill>
              <a:srgbClr val="EF62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제목 1">
            <a:extLst>
              <a:ext uri="{FF2B5EF4-FFF2-40B4-BE49-F238E27FC236}">
                <a16:creationId xmlns:a16="http://schemas.microsoft.com/office/drawing/2014/main" id="{9E841F3E-00C3-ED8A-9048-CC36F923F6DF}"/>
              </a:ext>
            </a:extLst>
          </p:cNvPr>
          <p:cNvSpPr txBox="1">
            <a:spLocks/>
          </p:cNvSpPr>
          <p:nvPr/>
        </p:nvSpPr>
        <p:spPr>
          <a:xfrm>
            <a:off x="1846976" y="489737"/>
            <a:ext cx="10361366" cy="5917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라</a:t>
            </a:r>
            <a:r>
              <a:rPr lang="en-US" altLang="ko-KR" sz="24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. </a:t>
            </a:r>
            <a:r>
              <a:rPr lang="en-US" altLang="ko-KR" sz="2400" dirty="0">
                <a:solidFill>
                  <a:srgbClr val="EF6262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01. </a:t>
            </a:r>
            <a:r>
              <a:rPr lang="ko-KR" altLang="en-US" sz="2400" dirty="0">
                <a:solidFill>
                  <a:srgbClr val="EF6262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관리자 웹사이트 안내</a:t>
            </a: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B0B7CAE3-A334-D7E4-F190-966012FAD077}"/>
              </a:ext>
            </a:extLst>
          </p:cNvPr>
          <p:cNvGrpSpPr/>
          <p:nvPr/>
        </p:nvGrpSpPr>
        <p:grpSpPr>
          <a:xfrm>
            <a:off x="-5856" y="0"/>
            <a:ext cx="1708822" cy="1166870"/>
            <a:chOff x="-5856" y="0"/>
            <a:chExt cx="1708822" cy="1166870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4ECDA0B-A082-5BCE-32CD-4B802E0A4965}"/>
                </a:ext>
              </a:extLst>
            </p:cNvPr>
            <p:cNvSpPr/>
            <p:nvPr/>
          </p:nvSpPr>
          <p:spPr>
            <a:xfrm>
              <a:off x="2" y="0"/>
              <a:ext cx="1702964" cy="116687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EE49BBD4-05E1-C64D-F0DE-77CFD15AB9E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856" y="352641"/>
              <a:ext cx="1205483" cy="502761"/>
            </a:xfrm>
            <a:prstGeom prst="rect">
              <a:avLst/>
            </a:prstGeom>
          </p:spPr>
        </p:pic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0D683303-3BBD-480E-030C-E6D4F72D835B}"/>
              </a:ext>
            </a:extLst>
          </p:cNvPr>
          <p:cNvGrpSpPr/>
          <p:nvPr/>
        </p:nvGrpSpPr>
        <p:grpSpPr>
          <a:xfrm>
            <a:off x="1811532" y="1414006"/>
            <a:ext cx="333375" cy="276999"/>
            <a:chOff x="962443" y="2070462"/>
            <a:chExt cx="333375" cy="276999"/>
          </a:xfrm>
        </p:grpSpPr>
        <p:sp>
          <p:nvSpPr>
            <p:cNvPr id="31" name="순서도: 연결자 30">
              <a:extLst>
                <a:ext uri="{FF2B5EF4-FFF2-40B4-BE49-F238E27FC236}">
                  <a16:creationId xmlns:a16="http://schemas.microsoft.com/office/drawing/2014/main" id="{72A625C6-CC6F-7291-451E-4C0FD3451D70}"/>
                </a:ext>
              </a:extLst>
            </p:cNvPr>
            <p:cNvSpPr/>
            <p:nvPr/>
          </p:nvSpPr>
          <p:spPr>
            <a:xfrm>
              <a:off x="998005" y="2103234"/>
              <a:ext cx="200026" cy="195261"/>
            </a:xfrm>
            <a:prstGeom prst="flowChartConnector">
              <a:avLst/>
            </a:prstGeom>
            <a:solidFill>
              <a:srgbClr val="EF6262"/>
            </a:solidFill>
            <a:ln>
              <a:solidFill>
                <a:srgbClr val="EF626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595AAD6-16E9-E4B5-EC4E-6CA6633434A4}"/>
                </a:ext>
              </a:extLst>
            </p:cNvPr>
            <p:cNvSpPr txBox="1"/>
            <p:nvPr/>
          </p:nvSpPr>
          <p:spPr>
            <a:xfrm>
              <a:off x="962443" y="2070462"/>
              <a:ext cx="33337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  <a:t>1</a:t>
              </a:r>
              <a:endParaRPr lang="ko-KR" altLang="en-US" sz="12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F5DE9C87-C66B-EE85-5A86-BF43CF6BDCD3}"/>
              </a:ext>
            </a:extLst>
          </p:cNvPr>
          <p:cNvGrpSpPr/>
          <p:nvPr/>
        </p:nvGrpSpPr>
        <p:grpSpPr>
          <a:xfrm>
            <a:off x="10305949" y="1925673"/>
            <a:ext cx="280969" cy="230832"/>
            <a:chOff x="951141" y="2070462"/>
            <a:chExt cx="333375" cy="273887"/>
          </a:xfrm>
        </p:grpSpPr>
        <p:sp>
          <p:nvSpPr>
            <p:cNvPr id="34" name="순서도: 연결자 33">
              <a:extLst>
                <a:ext uri="{FF2B5EF4-FFF2-40B4-BE49-F238E27FC236}">
                  <a16:creationId xmlns:a16="http://schemas.microsoft.com/office/drawing/2014/main" id="{844C896C-6E20-609C-7F83-121305C7B7D6}"/>
                </a:ext>
              </a:extLst>
            </p:cNvPr>
            <p:cNvSpPr/>
            <p:nvPr/>
          </p:nvSpPr>
          <p:spPr>
            <a:xfrm>
              <a:off x="998005" y="2103234"/>
              <a:ext cx="200026" cy="195261"/>
            </a:xfrm>
            <a:prstGeom prst="flowChartConnector">
              <a:avLst/>
            </a:prstGeom>
            <a:solidFill>
              <a:srgbClr val="EF6262"/>
            </a:solidFill>
            <a:ln>
              <a:solidFill>
                <a:srgbClr val="EF626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BFDC82F-1354-B934-7C6C-505DBD9F3644}"/>
                </a:ext>
              </a:extLst>
            </p:cNvPr>
            <p:cNvSpPr txBox="1"/>
            <p:nvPr/>
          </p:nvSpPr>
          <p:spPr>
            <a:xfrm>
              <a:off x="951141" y="2070462"/>
              <a:ext cx="333375" cy="273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  <a:t>1</a:t>
              </a:r>
              <a:endParaRPr lang="ko-KR" altLang="en-US" sz="9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210E91F1-BA8F-1834-7F41-C362D3009988}"/>
              </a:ext>
            </a:extLst>
          </p:cNvPr>
          <p:cNvGrpSpPr/>
          <p:nvPr/>
        </p:nvGrpSpPr>
        <p:grpSpPr>
          <a:xfrm>
            <a:off x="3644905" y="1423484"/>
            <a:ext cx="333375" cy="276999"/>
            <a:chOff x="971679" y="2070462"/>
            <a:chExt cx="333375" cy="276999"/>
          </a:xfrm>
        </p:grpSpPr>
        <p:sp>
          <p:nvSpPr>
            <p:cNvPr id="37" name="순서도: 연결자 36">
              <a:extLst>
                <a:ext uri="{FF2B5EF4-FFF2-40B4-BE49-F238E27FC236}">
                  <a16:creationId xmlns:a16="http://schemas.microsoft.com/office/drawing/2014/main" id="{FE450855-D5EA-4095-2D0A-79A846814742}"/>
                </a:ext>
              </a:extLst>
            </p:cNvPr>
            <p:cNvSpPr/>
            <p:nvPr/>
          </p:nvSpPr>
          <p:spPr>
            <a:xfrm>
              <a:off x="998005" y="2103234"/>
              <a:ext cx="200026" cy="195261"/>
            </a:xfrm>
            <a:prstGeom prst="flowChartConnector">
              <a:avLst/>
            </a:prstGeom>
            <a:solidFill>
              <a:srgbClr val="EF6262"/>
            </a:solidFill>
            <a:ln>
              <a:solidFill>
                <a:srgbClr val="EF626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C64C506-3B7F-1F49-36E8-0A41F75C7F63}"/>
                </a:ext>
              </a:extLst>
            </p:cNvPr>
            <p:cNvSpPr txBox="1"/>
            <p:nvPr/>
          </p:nvSpPr>
          <p:spPr>
            <a:xfrm>
              <a:off x="971679" y="2070462"/>
              <a:ext cx="33337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  <a:t>2</a:t>
              </a:r>
              <a:endParaRPr lang="ko-KR" altLang="en-US" sz="12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DCFB7960-86B5-F4CE-85BC-B7900A89B367}"/>
              </a:ext>
            </a:extLst>
          </p:cNvPr>
          <p:cNvGrpSpPr/>
          <p:nvPr/>
        </p:nvGrpSpPr>
        <p:grpSpPr>
          <a:xfrm>
            <a:off x="3644601" y="1895153"/>
            <a:ext cx="333375" cy="276999"/>
            <a:chOff x="962443" y="2079698"/>
            <a:chExt cx="333375" cy="276999"/>
          </a:xfrm>
        </p:grpSpPr>
        <p:sp>
          <p:nvSpPr>
            <p:cNvPr id="43" name="순서도: 연결자 42">
              <a:extLst>
                <a:ext uri="{FF2B5EF4-FFF2-40B4-BE49-F238E27FC236}">
                  <a16:creationId xmlns:a16="http://schemas.microsoft.com/office/drawing/2014/main" id="{6D0FC198-97DE-1327-581A-D88684F13A49}"/>
                </a:ext>
              </a:extLst>
            </p:cNvPr>
            <p:cNvSpPr/>
            <p:nvPr/>
          </p:nvSpPr>
          <p:spPr>
            <a:xfrm>
              <a:off x="998005" y="2103234"/>
              <a:ext cx="200026" cy="195261"/>
            </a:xfrm>
            <a:prstGeom prst="flowChartConnector">
              <a:avLst/>
            </a:prstGeom>
            <a:solidFill>
              <a:srgbClr val="EF6262"/>
            </a:solidFill>
            <a:ln>
              <a:solidFill>
                <a:srgbClr val="EF626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516DA75-1C8C-763A-E5B1-5B2061378A29}"/>
                </a:ext>
              </a:extLst>
            </p:cNvPr>
            <p:cNvSpPr txBox="1"/>
            <p:nvPr/>
          </p:nvSpPr>
          <p:spPr>
            <a:xfrm>
              <a:off x="962443" y="2079698"/>
              <a:ext cx="33337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  <a:t>3</a:t>
              </a:r>
              <a:endParaRPr lang="ko-KR" altLang="en-US" sz="12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BC2A1F16-7014-4920-C91B-B92E9282F671}"/>
              </a:ext>
            </a:extLst>
          </p:cNvPr>
          <p:cNvGrpSpPr/>
          <p:nvPr/>
        </p:nvGrpSpPr>
        <p:grpSpPr>
          <a:xfrm>
            <a:off x="10312294" y="2235243"/>
            <a:ext cx="280969" cy="230832"/>
            <a:chOff x="951141" y="2070462"/>
            <a:chExt cx="333375" cy="273887"/>
          </a:xfrm>
        </p:grpSpPr>
        <p:sp>
          <p:nvSpPr>
            <p:cNvPr id="55" name="순서도: 연결자 54">
              <a:extLst>
                <a:ext uri="{FF2B5EF4-FFF2-40B4-BE49-F238E27FC236}">
                  <a16:creationId xmlns:a16="http://schemas.microsoft.com/office/drawing/2014/main" id="{11E7DE6C-B7CF-7E8A-8B06-720E17E4269C}"/>
                </a:ext>
              </a:extLst>
            </p:cNvPr>
            <p:cNvSpPr/>
            <p:nvPr/>
          </p:nvSpPr>
          <p:spPr>
            <a:xfrm>
              <a:off x="998005" y="2103234"/>
              <a:ext cx="200026" cy="195261"/>
            </a:xfrm>
            <a:prstGeom prst="flowChartConnector">
              <a:avLst/>
            </a:prstGeom>
            <a:solidFill>
              <a:srgbClr val="EF6262"/>
            </a:solidFill>
            <a:ln>
              <a:solidFill>
                <a:srgbClr val="EF626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DA578AAF-DD19-8E57-A116-4A7B92FEFE58}"/>
                </a:ext>
              </a:extLst>
            </p:cNvPr>
            <p:cNvSpPr txBox="1"/>
            <p:nvPr/>
          </p:nvSpPr>
          <p:spPr>
            <a:xfrm>
              <a:off x="951141" y="2070462"/>
              <a:ext cx="333375" cy="273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  <a:t>2</a:t>
              </a:r>
              <a:endParaRPr lang="ko-KR" altLang="en-US" sz="9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386173E0-FECD-892F-64DC-D4CC6A935024}"/>
              </a:ext>
            </a:extLst>
          </p:cNvPr>
          <p:cNvGrpSpPr/>
          <p:nvPr/>
        </p:nvGrpSpPr>
        <p:grpSpPr>
          <a:xfrm>
            <a:off x="10318644" y="2530518"/>
            <a:ext cx="280969" cy="230832"/>
            <a:chOff x="951141" y="2070462"/>
            <a:chExt cx="333375" cy="273887"/>
          </a:xfrm>
        </p:grpSpPr>
        <p:sp>
          <p:nvSpPr>
            <p:cNvPr id="58" name="순서도: 연결자 57">
              <a:extLst>
                <a:ext uri="{FF2B5EF4-FFF2-40B4-BE49-F238E27FC236}">
                  <a16:creationId xmlns:a16="http://schemas.microsoft.com/office/drawing/2014/main" id="{AAAEC41C-3251-BAB7-E479-B96C521CC72C}"/>
                </a:ext>
              </a:extLst>
            </p:cNvPr>
            <p:cNvSpPr/>
            <p:nvPr/>
          </p:nvSpPr>
          <p:spPr>
            <a:xfrm>
              <a:off x="998005" y="2103234"/>
              <a:ext cx="200026" cy="195261"/>
            </a:xfrm>
            <a:prstGeom prst="flowChartConnector">
              <a:avLst/>
            </a:prstGeom>
            <a:solidFill>
              <a:srgbClr val="EF6262"/>
            </a:solidFill>
            <a:ln>
              <a:solidFill>
                <a:srgbClr val="EF626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8E1A5451-0D89-2279-C47F-AFF69F86E2AF}"/>
                </a:ext>
              </a:extLst>
            </p:cNvPr>
            <p:cNvSpPr txBox="1"/>
            <p:nvPr/>
          </p:nvSpPr>
          <p:spPr>
            <a:xfrm>
              <a:off x="951141" y="2070462"/>
              <a:ext cx="333375" cy="273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  <a:t>3</a:t>
              </a:r>
              <a:endParaRPr lang="ko-KR" altLang="en-US" sz="9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881239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C4DC958-4778-AF03-57A0-D446EDDE1D70}"/>
              </a:ext>
            </a:extLst>
          </p:cNvPr>
          <p:cNvSpPr/>
          <p:nvPr/>
        </p:nvSpPr>
        <p:spPr>
          <a:xfrm>
            <a:off x="3976" y="-1052"/>
            <a:ext cx="12192000" cy="1181099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BD80AD2-C6E7-F39A-76B2-A3FBE3B499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6976" y="489737"/>
            <a:ext cx="10361366" cy="591746"/>
          </a:xfrm>
        </p:spPr>
        <p:txBody>
          <a:bodyPr>
            <a:norm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라</a:t>
            </a:r>
            <a:r>
              <a:rPr lang="en-US" altLang="ko-KR" sz="24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. </a:t>
            </a:r>
            <a:r>
              <a:rPr lang="en-US" altLang="ko-KR" sz="2400" dirty="0">
                <a:solidFill>
                  <a:srgbClr val="EF6262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02. </a:t>
            </a:r>
            <a:r>
              <a:rPr lang="ko-KR" altLang="en-US" sz="2400" dirty="0">
                <a:solidFill>
                  <a:srgbClr val="EF6262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관제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3A4D07A-476F-C75B-1AD4-B79BA2E55C0A}"/>
              </a:ext>
            </a:extLst>
          </p:cNvPr>
          <p:cNvSpPr/>
          <p:nvPr/>
        </p:nvSpPr>
        <p:spPr>
          <a:xfrm>
            <a:off x="2" y="1181099"/>
            <a:ext cx="1702964" cy="5676901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5F7907F-F61F-C825-00F3-7D861E7434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960" y="1339851"/>
            <a:ext cx="1506815" cy="4648199"/>
          </a:xfrm>
        </p:spPr>
        <p:txBody>
          <a:bodyPr>
            <a:noAutofit/>
          </a:bodyPr>
          <a:lstStyle/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가</a:t>
            </a:r>
            <a:r>
              <a:rPr lang="en-US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 </a:t>
            </a: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개요</a:t>
            </a:r>
          </a:p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나</a:t>
            </a:r>
            <a:r>
              <a:rPr lang="en-US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</a:t>
            </a: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커스터마이징</a:t>
            </a:r>
          </a:p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다</a:t>
            </a:r>
            <a:r>
              <a:rPr lang="en-US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 </a:t>
            </a: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설치</a:t>
            </a:r>
            <a:endParaRPr lang="en-US" altLang="ko-KR" sz="1000" b="1" kern="100" dirty="0">
              <a:solidFill>
                <a:schemeClr val="bg1"/>
              </a:solidFill>
              <a:effectLst/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라</a:t>
            </a:r>
            <a:r>
              <a:rPr lang="en-US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 </a:t>
            </a: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관리자 웹사이트</a:t>
            </a:r>
            <a:endParaRPr lang="en-US" altLang="ko-KR" sz="1000" b="1" kern="100" dirty="0">
              <a:solidFill>
                <a:schemeClr val="bg1"/>
              </a:solidFill>
              <a:effectLst/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01.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관리자 웹사이트 안내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02.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관제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상황판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서버목록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서버상태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서버정보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03.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운영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설정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기관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관리자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메모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04.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메소드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스키마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로그</a:t>
            </a:r>
            <a:endParaRPr lang="ko-KR" altLang="ko-KR" sz="200" b="1" kern="100" dirty="0">
              <a:solidFill>
                <a:schemeClr val="bg1"/>
              </a:solidFill>
              <a:effectLst/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마</a:t>
            </a:r>
            <a:r>
              <a:rPr lang="en-US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 </a:t>
            </a: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기타정보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endParaRPr lang="ko-KR" altLang="en-US" sz="11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5BBEED-D91C-88BC-9F5B-17EBD6E32DCB}"/>
              </a:ext>
            </a:extLst>
          </p:cNvPr>
          <p:cNvSpPr txBox="1"/>
          <p:nvPr/>
        </p:nvSpPr>
        <p:spPr>
          <a:xfrm>
            <a:off x="1923176" y="1371312"/>
            <a:ext cx="8204782" cy="267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좌측 메인 메뉴</a:t>
            </a:r>
            <a:endParaRPr lang="ko-KR" altLang="ko-KR" sz="1100" kern="100" dirty="0"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</p:txBody>
      </p:sp>
      <p:sp>
        <p:nvSpPr>
          <p:cNvPr id="10" name="순서도: 수행의 시작/종료 9">
            <a:extLst>
              <a:ext uri="{FF2B5EF4-FFF2-40B4-BE49-F238E27FC236}">
                <a16:creationId xmlns:a16="http://schemas.microsoft.com/office/drawing/2014/main" id="{6FB23732-7AA5-7858-22CD-A4024CB2758E}"/>
              </a:ext>
            </a:extLst>
          </p:cNvPr>
          <p:cNvSpPr/>
          <p:nvPr/>
        </p:nvSpPr>
        <p:spPr>
          <a:xfrm>
            <a:off x="185460" y="2457450"/>
            <a:ext cx="1298535" cy="190498"/>
          </a:xfrm>
          <a:prstGeom prst="flowChartTerminator">
            <a:avLst/>
          </a:prstGeom>
          <a:noFill/>
          <a:ln w="28575">
            <a:solidFill>
              <a:srgbClr val="EF62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9FEFC30-4CAF-B9F7-73A1-BFD4E75F9A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86510" y="1684904"/>
            <a:ext cx="2460783" cy="228845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1C7EBC6-34DF-0473-1AE3-52D5ADFC7B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5068" y="1684670"/>
            <a:ext cx="2274948" cy="2288694"/>
          </a:xfrm>
          <a:prstGeom prst="rect">
            <a:avLst/>
          </a:prstGeom>
        </p:spPr>
      </p:pic>
      <p:sp>
        <p:nvSpPr>
          <p:cNvPr id="26" name="제목 1">
            <a:extLst>
              <a:ext uri="{FF2B5EF4-FFF2-40B4-BE49-F238E27FC236}">
                <a16:creationId xmlns:a16="http://schemas.microsoft.com/office/drawing/2014/main" id="{1C7E4F99-26FF-880C-C2B2-0CD2B97862FC}"/>
              </a:ext>
            </a:extLst>
          </p:cNvPr>
          <p:cNvSpPr txBox="1">
            <a:spLocks/>
          </p:cNvSpPr>
          <p:nvPr/>
        </p:nvSpPr>
        <p:spPr>
          <a:xfrm>
            <a:off x="8557693" y="125376"/>
            <a:ext cx="3522345" cy="2837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ko-KR" altLang="en-US" sz="1200" dirty="0" err="1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노드브레이커</a:t>
            </a:r>
            <a:r>
              <a:rPr lang="ko-KR" altLang="en-US" sz="12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</a:t>
            </a:r>
            <a:r>
              <a:rPr lang="en-US" altLang="ko-KR" sz="12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1.0 </a:t>
            </a:r>
            <a:r>
              <a:rPr lang="ko-KR" altLang="en-US" sz="12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취급설명서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ED190D9-F8A8-8AA6-1D91-0DEA02DEB670}"/>
              </a:ext>
            </a:extLst>
          </p:cNvPr>
          <p:cNvSpPr/>
          <p:nvPr/>
        </p:nvSpPr>
        <p:spPr>
          <a:xfrm>
            <a:off x="10192624" y="1181099"/>
            <a:ext cx="1999376" cy="567690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09FA20E8-9516-1C95-0C26-6812D10815AB}"/>
              </a:ext>
            </a:extLst>
          </p:cNvPr>
          <p:cNvGrpSpPr/>
          <p:nvPr/>
        </p:nvGrpSpPr>
        <p:grpSpPr>
          <a:xfrm>
            <a:off x="-5856" y="0"/>
            <a:ext cx="1708822" cy="1166870"/>
            <a:chOff x="-5856" y="0"/>
            <a:chExt cx="1708822" cy="1166870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2C181306-71C1-C895-8DDA-59B5F46B2096}"/>
                </a:ext>
              </a:extLst>
            </p:cNvPr>
            <p:cNvSpPr/>
            <p:nvPr/>
          </p:nvSpPr>
          <p:spPr>
            <a:xfrm>
              <a:off x="2" y="0"/>
              <a:ext cx="1702964" cy="116687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7D34878D-E1A8-7FFF-15E3-97BEBD078D2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856" y="352641"/>
              <a:ext cx="1205483" cy="502761"/>
            </a:xfrm>
            <a:prstGeom prst="rect">
              <a:avLst/>
            </a:prstGeom>
          </p:spPr>
        </p:pic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8B969ECD-2682-9166-539F-68FF452A09F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5269" y="1689258"/>
            <a:ext cx="2274948" cy="2288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4347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C4DC958-4778-AF03-57A0-D446EDDE1D70}"/>
              </a:ext>
            </a:extLst>
          </p:cNvPr>
          <p:cNvSpPr/>
          <p:nvPr/>
        </p:nvSpPr>
        <p:spPr>
          <a:xfrm>
            <a:off x="0" y="0"/>
            <a:ext cx="12192000" cy="1181099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BD80AD2-C6E7-F39A-76B2-A3FBE3B499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6976" y="489737"/>
            <a:ext cx="10361366" cy="591746"/>
          </a:xfrm>
        </p:spPr>
        <p:txBody>
          <a:bodyPr>
            <a:norm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라</a:t>
            </a:r>
            <a:r>
              <a:rPr lang="en-US" altLang="ko-KR" sz="24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. </a:t>
            </a:r>
            <a:r>
              <a:rPr lang="en-US" altLang="ko-KR" sz="2400" dirty="0">
                <a:solidFill>
                  <a:srgbClr val="EF6262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02. </a:t>
            </a:r>
            <a:r>
              <a:rPr lang="ko-KR" altLang="en-US" sz="2400" dirty="0">
                <a:solidFill>
                  <a:srgbClr val="EF6262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관제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3A4D07A-476F-C75B-1AD4-B79BA2E55C0A}"/>
              </a:ext>
            </a:extLst>
          </p:cNvPr>
          <p:cNvSpPr/>
          <p:nvPr/>
        </p:nvSpPr>
        <p:spPr>
          <a:xfrm>
            <a:off x="2" y="1181099"/>
            <a:ext cx="1702964" cy="5676901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5F7907F-F61F-C825-00F3-7D861E7434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960" y="1339851"/>
            <a:ext cx="1506815" cy="4648199"/>
          </a:xfrm>
        </p:spPr>
        <p:txBody>
          <a:bodyPr>
            <a:noAutofit/>
          </a:bodyPr>
          <a:lstStyle/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가</a:t>
            </a:r>
            <a:r>
              <a:rPr lang="en-US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 </a:t>
            </a: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개요</a:t>
            </a:r>
          </a:p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나</a:t>
            </a:r>
            <a:r>
              <a:rPr lang="en-US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</a:t>
            </a: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커스터마이징</a:t>
            </a:r>
          </a:p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다</a:t>
            </a:r>
            <a:r>
              <a:rPr lang="en-US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 </a:t>
            </a: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설치</a:t>
            </a:r>
            <a:endParaRPr lang="en-US" altLang="ko-KR" sz="1000" b="1" kern="100" dirty="0">
              <a:solidFill>
                <a:schemeClr val="bg1"/>
              </a:solidFill>
              <a:effectLst/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라</a:t>
            </a:r>
            <a:r>
              <a:rPr lang="en-US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 </a:t>
            </a: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관리자 웹사이트</a:t>
            </a:r>
            <a:endParaRPr lang="en-US" altLang="ko-KR" sz="1000" b="1" kern="100" dirty="0">
              <a:solidFill>
                <a:schemeClr val="bg1"/>
              </a:solidFill>
              <a:effectLst/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01.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관리자 웹사이트 안내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02.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관제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상황판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서버목록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서버상태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서버정보</a:t>
            </a:r>
            <a:endParaRPr lang="en-US" altLang="ko-KR" sz="800" kern="100" dirty="0">
              <a:solidFill>
                <a:schemeClr val="bg1"/>
              </a:solidFill>
              <a:effectLst/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03.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운영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설정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기관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관리자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메모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04.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메소드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스키마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로그</a:t>
            </a:r>
            <a:endParaRPr lang="ko-KR" altLang="ko-KR" sz="200" b="1" kern="100" dirty="0">
              <a:solidFill>
                <a:schemeClr val="bg1"/>
              </a:solidFill>
              <a:effectLst/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마</a:t>
            </a:r>
            <a:r>
              <a:rPr lang="en-US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 </a:t>
            </a: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기타정보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endParaRPr lang="ko-KR" altLang="en-US" sz="11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5BBEED-D91C-88BC-9F5B-17EBD6E32DCB}"/>
              </a:ext>
            </a:extLst>
          </p:cNvPr>
          <p:cNvSpPr txBox="1"/>
          <p:nvPr/>
        </p:nvSpPr>
        <p:spPr>
          <a:xfrm>
            <a:off x="1923176" y="1371312"/>
            <a:ext cx="8204782" cy="267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1100" b="1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상단 메뉴</a:t>
            </a:r>
            <a:endParaRPr lang="ko-KR" altLang="ko-KR" sz="1100" b="1" kern="100" dirty="0"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</p:txBody>
      </p:sp>
      <p:sp>
        <p:nvSpPr>
          <p:cNvPr id="10" name="순서도: 수행의 시작/종료 9">
            <a:extLst>
              <a:ext uri="{FF2B5EF4-FFF2-40B4-BE49-F238E27FC236}">
                <a16:creationId xmlns:a16="http://schemas.microsoft.com/office/drawing/2014/main" id="{6FB23732-7AA5-7858-22CD-A4024CB2758E}"/>
              </a:ext>
            </a:extLst>
          </p:cNvPr>
          <p:cNvSpPr/>
          <p:nvPr/>
        </p:nvSpPr>
        <p:spPr>
          <a:xfrm>
            <a:off x="185460" y="2457450"/>
            <a:ext cx="1298535" cy="190498"/>
          </a:xfrm>
          <a:prstGeom prst="flowChartTerminator">
            <a:avLst/>
          </a:prstGeom>
          <a:noFill/>
          <a:ln w="28575">
            <a:solidFill>
              <a:srgbClr val="EF62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제목 1">
            <a:extLst>
              <a:ext uri="{FF2B5EF4-FFF2-40B4-BE49-F238E27FC236}">
                <a16:creationId xmlns:a16="http://schemas.microsoft.com/office/drawing/2014/main" id="{1C7E4F99-26FF-880C-C2B2-0CD2B97862FC}"/>
              </a:ext>
            </a:extLst>
          </p:cNvPr>
          <p:cNvSpPr txBox="1">
            <a:spLocks/>
          </p:cNvSpPr>
          <p:nvPr/>
        </p:nvSpPr>
        <p:spPr>
          <a:xfrm>
            <a:off x="8557693" y="125376"/>
            <a:ext cx="3522345" cy="2837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ko-KR" altLang="en-US" sz="1200" dirty="0" err="1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노드브레이커</a:t>
            </a:r>
            <a:r>
              <a:rPr lang="ko-KR" altLang="en-US" sz="12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</a:t>
            </a:r>
            <a:r>
              <a:rPr lang="en-US" altLang="ko-KR" sz="12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1.0 </a:t>
            </a:r>
            <a:r>
              <a:rPr lang="ko-KR" altLang="en-US" sz="12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취급설명서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ED190D9-F8A8-8AA6-1D91-0DEA02DEB670}"/>
              </a:ext>
            </a:extLst>
          </p:cNvPr>
          <p:cNvSpPr/>
          <p:nvPr/>
        </p:nvSpPr>
        <p:spPr>
          <a:xfrm>
            <a:off x="10192624" y="1181099"/>
            <a:ext cx="1999376" cy="567690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08E3B3DF-3B5E-A874-89C6-4F933D2C3E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0327" y="1716047"/>
            <a:ext cx="6837032" cy="598528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92FBB8F-2CF0-1C10-B4BC-A763493A0FA7}"/>
              </a:ext>
            </a:extLst>
          </p:cNvPr>
          <p:cNvSpPr txBox="1"/>
          <p:nvPr/>
        </p:nvSpPr>
        <p:spPr>
          <a:xfrm>
            <a:off x="1989850" y="2419349"/>
            <a:ext cx="8252745" cy="38373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  <a:spcAft>
                <a:spcPts val="800"/>
              </a:spcAft>
            </a:pP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- </a:t>
            </a: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프로젝트명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: </a:t>
            </a: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프로젝트명은 초기 커스터마이징 과정에서 입력됩니다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</a:t>
            </a:r>
            <a:endParaRPr lang="ko-KR" altLang="ko-KR" sz="1100" kern="100" dirty="0"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algn="just">
              <a:lnSpc>
                <a:spcPct val="130000"/>
              </a:lnSpc>
              <a:spcAft>
                <a:spcPts val="800"/>
              </a:spcAft>
            </a:pP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- </a:t>
            </a: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설정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</a:t>
            </a: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버튼</a:t>
            </a:r>
          </a:p>
          <a:p>
            <a:pPr algn="just">
              <a:lnSpc>
                <a:spcPct val="130000"/>
              </a:lnSpc>
              <a:spcAft>
                <a:spcPts val="800"/>
              </a:spcAft>
            </a:pP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</a:t>
            </a: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아이디 저장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: </a:t>
            </a: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로그인 화면의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[</a:t>
            </a: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아이디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</a:t>
            </a: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저장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] </a:t>
            </a: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과 정확히 같은 기능입니다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 </a:t>
            </a: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체크되면 로그인 시 아이디가 자동으로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</a:t>
            </a: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입력됩니다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</a:t>
            </a:r>
            <a:endParaRPr lang="ko-KR" altLang="ko-KR" sz="1100" kern="100" dirty="0"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algn="just">
              <a:lnSpc>
                <a:spcPct val="130000"/>
              </a:lnSpc>
              <a:spcAft>
                <a:spcPts val="800"/>
              </a:spcAft>
            </a:pP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</a:t>
            </a: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자동 로그인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: </a:t>
            </a: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기본적으로 </a:t>
            </a:r>
            <a:r>
              <a:rPr lang="ko-KR" altLang="en-US" sz="1100" kern="100" dirty="0" err="1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노드브레이커</a:t>
            </a: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관리자는 브라우저를 새로 열 때마다 다시 로그인을 실행해야 합니다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 </a:t>
            </a:r>
          </a:p>
          <a:p>
            <a:pPr algn="just">
              <a:lnSpc>
                <a:spcPct val="130000"/>
              </a:lnSpc>
              <a:spcAft>
                <a:spcPts val="800"/>
              </a:spcAft>
            </a:pPr>
            <a:r>
              <a:rPr lang="ko-KR" altLang="en-US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　　　　　　　 　</a:t>
            </a: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로그인 상태는 하나의 브라우저 탭에서만 유효</a:t>
            </a:r>
            <a:r>
              <a:rPr lang="ko-KR" altLang="en-US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하며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, 3</a:t>
            </a:r>
            <a:r>
              <a:rPr lang="ko-KR" altLang="en-US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분간 사용이 없을 경우 자동 로그아웃 됩니다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</a:t>
            </a:r>
          </a:p>
          <a:p>
            <a:pPr algn="just">
              <a:lnSpc>
                <a:spcPct val="130000"/>
              </a:lnSpc>
              <a:spcAft>
                <a:spcPts val="800"/>
              </a:spcAft>
            </a:pPr>
            <a:r>
              <a:rPr lang="ko-KR" altLang="en-US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　　　　　　　　 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(</a:t>
            </a: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즉 별도의 창에서 두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</a:t>
            </a: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개의 화면에 </a:t>
            </a:r>
            <a:r>
              <a:rPr lang="ko-KR" altLang="en-US" sz="1100" kern="100" dirty="0" err="1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노드브레이커를</a:t>
            </a: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열면 자동으로 로그아웃 됩니다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.)</a:t>
            </a:r>
          </a:p>
          <a:p>
            <a:pPr algn="just">
              <a:lnSpc>
                <a:spcPct val="130000"/>
              </a:lnSpc>
              <a:spcAft>
                <a:spcPts val="800"/>
              </a:spcAft>
            </a:pPr>
            <a:r>
              <a:rPr lang="ko-KR" altLang="en-US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　　　　　　　 　</a:t>
            </a: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만약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[</a:t>
            </a: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자동 로그인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]</a:t>
            </a: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이 체크되어 있으면 이런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</a:t>
            </a:r>
            <a:r>
              <a:rPr lang="ko-KR" altLang="en-US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불편함이 사라지고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, </a:t>
            </a:r>
            <a:r>
              <a:rPr lang="ko-KR" altLang="en-US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세션 타임 제한도 없습니다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</a:t>
            </a:r>
          </a:p>
          <a:p>
            <a:pPr algn="just">
              <a:lnSpc>
                <a:spcPct val="130000"/>
              </a:lnSpc>
              <a:spcAft>
                <a:spcPts val="800"/>
              </a:spcAft>
            </a:pPr>
            <a:r>
              <a:rPr lang="ko-KR" altLang="en-US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　　　　　　 　　별도로 </a:t>
            </a: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로그인할 필요가 없고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, </a:t>
            </a: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여러 개의 창에서 동시에 작업</a:t>
            </a:r>
            <a:r>
              <a:rPr lang="ko-KR" altLang="en-US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도 </a:t>
            </a: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할 수 있습니다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</a:t>
            </a:r>
          </a:p>
          <a:p>
            <a:pPr algn="just">
              <a:lnSpc>
                <a:spcPct val="130000"/>
              </a:lnSpc>
              <a:spcAft>
                <a:spcPts val="800"/>
              </a:spcAft>
            </a:pP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- </a:t>
            </a:r>
            <a:r>
              <a:rPr lang="ko-KR" altLang="en-US" sz="1100" kern="100" dirty="0" err="1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회원명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: </a:t>
            </a: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현재 로그인한 사용자의 권한과 이름이 표시됩니다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</a:t>
            </a:r>
            <a:endParaRPr lang="ko-KR" altLang="ko-KR" sz="1100" kern="100" dirty="0"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algn="just">
              <a:lnSpc>
                <a:spcPct val="130000"/>
              </a:lnSpc>
              <a:spcAft>
                <a:spcPts val="800"/>
              </a:spcAft>
            </a:pP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</a:t>
            </a: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관리자 정보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: </a:t>
            </a: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로그인한 사용자의 정보를 볼 수 있습니다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</a:t>
            </a:r>
            <a:endParaRPr lang="ko-KR" altLang="ko-KR" sz="1100" kern="100" dirty="0"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algn="just">
              <a:lnSpc>
                <a:spcPct val="130000"/>
              </a:lnSpc>
              <a:spcAft>
                <a:spcPts val="800"/>
              </a:spcAft>
            </a:pP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</a:t>
            </a: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로그아웃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: [</a:t>
            </a: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로그아웃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] </a:t>
            </a: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하게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</a:t>
            </a: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되면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, [</a:t>
            </a: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자동 로그인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] </a:t>
            </a: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기능은 자동으로 해제되며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, </a:t>
            </a: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초기 로그인 화면으로 돌아갑니다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</a:t>
            </a:r>
          </a:p>
          <a:p>
            <a:pPr algn="just">
              <a:lnSpc>
                <a:spcPct val="130000"/>
              </a:lnSpc>
              <a:spcAft>
                <a:spcPts val="800"/>
              </a:spcAft>
            </a:pP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</a:t>
            </a: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로그인 창을 열기만 해도 역시 로그아웃 됩니다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 </a:t>
            </a: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이때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[</a:t>
            </a: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아이디저장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] </a:t>
            </a: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값은 별도로 유지됩니다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 </a:t>
            </a:r>
            <a:endParaRPr lang="ko-KR" altLang="ko-KR" sz="1100" kern="100" dirty="0"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0789A89F-7EAF-62A8-D574-FBE5A92A001C}"/>
              </a:ext>
            </a:extLst>
          </p:cNvPr>
          <p:cNvGrpSpPr/>
          <p:nvPr/>
        </p:nvGrpSpPr>
        <p:grpSpPr>
          <a:xfrm>
            <a:off x="-5856" y="0"/>
            <a:ext cx="1708822" cy="1166870"/>
            <a:chOff x="-5856" y="0"/>
            <a:chExt cx="1708822" cy="1166870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2F1CEE9F-B233-7EA3-91B2-66ECE19010A5}"/>
                </a:ext>
              </a:extLst>
            </p:cNvPr>
            <p:cNvSpPr/>
            <p:nvPr/>
          </p:nvSpPr>
          <p:spPr>
            <a:xfrm>
              <a:off x="2" y="0"/>
              <a:ext cx="1702964" cy="116687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855489BF-23C1-309C-45A9-C1F8E4D028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856" y="352641"/>
              <a:ext cx="1205483" cy="502761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9F5ADFB2-432A-B527-1A53-C0CEED781BEA}"/>
              </a:ext>
            </a:extLst>
          </p:cNvPr>
          <p:cNvSpPr txBox="1"/>
          <p:nvPr/>
        </p:nvSpPr>
        <p:spPr>
          <a:xfrm>
            <a:off x="10345024" y="1351248"/>
            <a:ext cx="1725016" cy="1519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altLang="ko-KR" sz="900" kern="100" dirty="0">
                <a:solidFill>
                  <a:schemeClr val="tx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* </a:t>
            </a:r>
            <a:r>
              <a:rPr lang="ko-KR" altLang="en-US" sz="900" kern="100" dirty="0">
                <a:solidFill>
                  <a:schemeClr val="tx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세션타임 </a:t>
            </a:r>
            <a:r>
              <a:rPr lang="en-US" altLang="ko-KR" sz="900" kern="100" dirty="0">
                <a:solidFill>
                  <a:schemeClr val="tx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: </a:t>
            </a:r>
            <a:r>
              <a:rPr lang="ko-KR" altLang="en-US" sz="900" kern="100" dirty="0">
                <a:solidFill>
                  <a:schemeClr val="tx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로그인이 유지되는 시간을 말합니다</a:t>
            </a:r>
            <a:r>
              <a:rPr lang="en-US" altLang="ko-KR" sz="900" kern="100" dirty="0">
                <a:solidFill>
                  <a:schemeClr val="tx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 </a:t>
            </a:r>
            <a:r>
              <a:rPr lang="ko-KR" altLang="en-US" sz="900" kern="100" dirty="0">
                <a:solidFill>
                  <a:schemeClr val="tx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기본적으로 </a:t>
            </a:r>
            <a:r>
              <a:rPr lang="en-US" altLang="ko-KR" sz="9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3</a:t>
            </a:r>
            <a:r>
              <a:rPr lang="ko-KR" altLang="en-US" sz="900" kern="100" dirty="0">
                <a:solidFill>
                  <a:schemeClr val="tx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분으로 설정되어 있으며</a:t>
            </a:r>
            <a:r>
              <a:rPr lang="en-US" altLang="ko-KR" sz="900" kern="100" dirty="0">
                <a:solidFill>
                  <a:schemeClr val="tx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, </a:t>
            </a:r>
            <a:r>
              <a:rPr lang="ko-KR" altLang="en-US" sz="900" kern="100" dirty="0">
                <a:solidFill>
                  <a:schemeClr val="tx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사용자가 활동</a:t>
            </a:r>
            <a:r>
              <a:rPr lang="en-US" altLang="ko-KR" sz="900" kern="100" dirty="0">
                <a:solidFill>
                  <a:schemeClr val="tx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(</a:t>
            </a:r>
            <a:r>
              <a:rPr lang="ko-KR" altLang="en-US" sz="900" kern="100" dirty="0">
                <a:solidFill>
                  <a:schemeClr val="tx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페이지전환</a:t>
            </a:r>
            <a:r>
              <a:rPr lang="en-US" altLang="ko-KR" sz="900" kern="100" dirty="0">
                <a:solidFill>
                  <a:schemeClr val="tx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)</a:t>
            </a:r>
            <a:r>
              <a:rPr lang="ko-KR" altLang="en-US" sz="900" kern="100" dirty="0">
                <a:solidFill>
                  <a:schemeClr val="tx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하면 다시 연장됩니다</a:t>
            </a:r>
            <a:r>
              <a:rPr lang="en-US" altLang="ko-KR" sz="900" kern="100" dirty="0">
                <a:solidFill>
                  <a:schemeClr val="tx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 </a:t>
            </a:r>
            <a:r>
              <a:rPr lang="ko-KR" altLang="en-US" sz="900" kern="100" dirty="0">
                <a:solidFill>
                  <a:schemeClr val="tx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우측 상단에 현재의 남은 세션타임이 표기됩니다</a:t>
            </a:r>
            <a:r>
              <a:rPr lang="en-US" altLang="ko-KR" sz="900" kern="100" dirty="0">
                <a:solidFill>
                  <a:schemeClr val="tx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</a:t>
            </a:r>
            <a:endParaRPr lang="ko-KR" altLang="ko-KR" sz="900" kern="100" dirty="0"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38135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C4DC958-4778-AF03-57A0-D446EDDE1D70}"/>
              </a:ext>
            </a:extLst>
          </p:cNvPr>
          <p:cNvSpPr/>
          <p:nvPr/>
        </p:nvSpPr>
        <p:spPr>
          <a:xfrm>
            <a:off x="0" y="0"/>
            <a:ext cx="12192000" cy="1181099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BD80AD2-C6E7-F39A-76B2-A3FBE3B499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6976" y="489737"/>
            <a:ext cx="10361366" cy="591746"/>
          </a:xfrm>
        </p:spPr>
        <p:txBody>
          <a:bodyPr>
            <a:norm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라</a:t>
            </a:r>
            <a:r>
              <a:rPr lang="en-US" altLang="ko-KR" sz="24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. </a:t>
            </a:r>
            <a:r>
              <a:rPr lang="en-US" altLang="ko-KR" sz="2400" dirty="0">
                <a:solidFill>
                  <a:srgbClr val="EF6262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02. </a:t>
            </a:r>
            <a:r>
              <a:rPr lang="ko-KR" altLang="en-US" sz="2400" dirty="0">
                <a:solidFill>
                  <a:srgbClr val="EF6262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관제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3A4D07A-476F-C75B-1AD4-B79BA2E55C0A}"/>
              </a:ext>
            </a:extLst>
          </p:cNvPr>
          <p:cNvSpPr/>
          <p:nvPr/>
        </p:nvSpPr>
        <p:spPr>
          <a:xfrm>
            <a:off x="2" y="1181099"/>
            <a:ext cx="1702964" cy="5676901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5F7907F-F61F-C825-00F3-7D861E7434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960" y="1339851"/>
            <a:ext cx="1506815" cy="4648199"/>
          </a:xfrm>
        </p:spPr>
        <p:txBody>
          <a:bodyPr>
            <a:noAutofit/>
          </a:bodyPr>
          <a:lstStyle/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가</a:t>
            </a:r>
            <a:r>
              <a:rPr lang="en-US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 </a:t>
            </a: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개요</a:t>
            </a:r>
          </a:p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나</a:t>
            </a:r>
            <a:r>
              <a:rPr lang="en-US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 </a:t>
            </a: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커스터마이징</a:t>
            </a:r>
          </a:p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다</a:t>
            </a:r>
            <a:r>
              <a:rPr lang="en-US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 </a:t>
            </a: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설치</a:t>
            </a:r>
            <a:endParaRPr lang="en-US" altLang="ko-KR" sz="1000" b="1" kern="100" dirty="0">
              <a:solidFill>
                <a:schemeClr val="bg1"/>
              </a:solidFill>
              <a:effectLst/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라</a:t>
            </a:r>
            <a:r>
              <a:rPr lang="en-US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 </a:t>
            </a: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관리자 웹사이트</a:t>
            </a:r>
            <a:endParaRPr lang="ko-KR" altLang="ko-KR" sz="800" kern="100" dirty="0">
              <a:solidFill>
                <a:schemeClr val="bg1"/>
              </a:solidFill>
              <a:effectLst/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01.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관리자 웹사이트 안내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02.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관제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상황판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서버목록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서버상태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서버정보</a:t>
            </a:r>
            <a:endParaRPr lang="en-US" altLang="ko-KR" sz="800" kern="100" dirty="0">
              <a:solidFill>
                <a:schemeClr val="bg1"/>
              </a:solidFill>
              <a:effectLst/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03.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운영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설정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기관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관리자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메모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04.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메소드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스키마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로그</a:t>
            </a:r>
            <a:endParaRPr lang="ko-KR" altLang="ko-KR" sz="200" b="1" kern="100" dirty="0">
              <a:solidFill>
                <a:schemeClr val="bg1"/>
              </a:solidFill>
              <a:effectLst/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마</a:t>
            </a:r>
            <a:r>
              <a:rPr lang="en-US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 </a:t>
            </a: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기타정보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endParaRPr lang="ko-KR" altLang="en-US" sz="11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5BBEED-D91C-88BC-9F5B-17EBD6E32DCB}"/>
              </a:ext>
            </a:extLst>
          </p:cNvPr>
          <p:cNvSpPr txBox="1"/>
          <p:nvPr/>
        </p:nvSpPr>
        <p:spPr>
          <a:xfrm>
            <a:off x="1923176" y="1371312"/>
            <a:ext cx="8204782" cy="550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실시간으로 서버들의 상태를 점검하고 부하가 쌓이는 위치와 시점을 파악하도록 고안된 메뉴입니다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100" b="1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상황판</a:t>
            </a:r>
            <a:endParaRPr lang="ko-KR" altLang="ko-KR" sz="1100" b="1" kern="100" dirty="0"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</p:txBody>
      </p:sp>
      <p:sp>
        <p:nvSpPr>
          <p:cNvPr id="10" name="순서도: 수행의 시작/종료 9">
            <a:extLst>
              <a:ext uri="{FF2B5EF4-FFF2-40B4-BE49-F238E27FC236}">
                <a16:creationId xmlns:a16="http://schemas.microsoft.com/office/drawing/2014/main" id="{6FB23732-7AA5-7858-22CD-A4024CB2758E}"/>
              </a:ext>
            </a:extLst>
          </p:cNvPr>
          <p:cNvSpPr/>
          <p:nvPr/>
        </p:nvSpPr>
        <p:spPr>
          <a:xfrm>
            <a:off x="185460" y="2644795"/>
            <a:ext cx="1298535" cy="190498"/>
          </a:xfrm>
          <a:prstGeom prst="flowChartTerminator">
            <a:avLst/>
          </a:prstGeom>
          <a:noFill/>
          <a:ln w="28575">
            <a:solidFill>
              <a:srgbClr val="EF62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제목 1">
            <a:extLst>
              <a:ext uri="{FF2B5EF4-FFF2-40B4-BE49-F238E27FC236}">
                <a16:creationId xmlns:a16="http://schemas.microsoft.com/office/drawing/2014/main" id="{1C7E4F99-26FF-880C-C2B2-0CD2B97862FC}"/>
              </a:ext>
            </a:extLst>
          </p:cNvPr>
          <p:cNvSpPr txBox="1">
            <a:spLocks/>
          </p:cNvSpPr>
          <p:nvPr/>
        </p:nvSpPr>
        <p:spPr>
          <a:xfrm>
            <a:off x="8557693" y="125376"/>
            <a:ext cx="3522345" cy="2837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ko-KR" altLang="en-US" sz="1200" dirty="0" err="1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노드브레이커</a:t>
            </a:r>
            <a:r>
              <a:rPr lang="ko-KR" altLang="en-US" sz="12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</a:t>
            </a:r>
            <a:r>
              <a:rPr lang="en-US" altLang="ko-KR" sz="12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1.0 </a:t>
            </a:r>
            <a:r>
              <a:rPr lang="ko-KR" altLang="en-US" sz="12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취급설명서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ED190D9-F8A8-8AA6-1D91-0DEA02DEB670}"/>
              </a:ext>
            </a:extLst>
          </p:cNvPr>
          <p:cNvSpPr/>
          <p:nvPr/>
        </p:nvSpPr>
        <p:spPr>
          <a:xfrm>
            <a:off x="10192624" y="1181099"/>
            <a:ext cx="1999376" cy="567690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CD3AC5B-58D4-9C18-7568-93DC131659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5924" y="1955930"/>
            <a:ext cx="6289876" cy="324045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5D613E3-67B2-2495-C4CD-CB45F587C8B0}"/>
              </a:ext>
            </a:extLst>
          </p:cNvPr>
          <p:cNvSpPr txBox="1"/>
          <p:nvPr/>
        </p:nvSpPr>
        <p:spPr>
          <a:xfrm>
            <a:off x="1968299" y="5240238"/>
            <a:ext cx="6901934" cy="1264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  <a:spcAft>
                <a:spcPts val="800"/>
              </a:spcAft>
            </a:pPr>
            <a:r>
              <a:rPr lang="ko-KR" altLang="en-US" sz="1100" kern="100" dirty="0" err="1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노드브레이커의</a:t>
            </a: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중요한 업무를 담당하는 서버들을 한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</a:t>
            </a: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번에 확인할 수 있는 상황판입니다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 </a:t>
            </a:r>
          </a:p>
          <a:p>
            <a:pPr algn="just">
              <a:lnSpc>
                <a:spcPct val="130000"/>
              </a:lnSpc>
              <a:spcAft>
                <a:spcPts val="800"/>
              </a:spcAft>
            </a:pP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왼쪽부터 차례로 클라이언트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, </a:t>
            </a: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게이트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</a:t>
            </a: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서버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, </a:t>
            </a:r>
            <a:r>
              <a:rPr lang="ko-KR" altLang="en-US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비즈니스 서버의</a:t>
            </a: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상태를 보여줍니다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 </a:t>
            </a:r>
          </a:p>
          <a:p>
            <a:pPr algn="just">
              <a:lnSpc>
                <a:spcPct val="130000"/>
              </a:lnSpc>
              <a:spcAft>
                <a:spcPts val="800"/>
              </a:spcAft>
            </a:pP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[</a:t>
            </a: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정보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],[</a:t>
            </a: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상태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] </a:t>
            </a: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버튼을 통해서 각 서버의 상세한 정보를 더 조회할 수 있습니다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 </a:t>
            </a:r>
          </a:p>
          <a:p>
            <a:pPr algn="just">
              <a:lnSpc>
                <a:spcPct val="130000"/>
              </a:lnSpc>
              <a:spcAft>
                <a:spcPts val="800"/>
              </a:spcAft>
            </a:pP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비즈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</a:t>
            </a: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서버군의 경우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, </a:t>
            </a: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각 메소드에 해당하는 마이크로 서버별로 정보를 조회할 수 있습니다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</a:t>
            </a:r>
            <a:endParaRPr lang="ko-KR" altLang="ko-KR" sz="1100" kern="100" dirty="0"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73FA6E42-9333-8C33-57AA-D6AF58D82638}"/>
              </a:ext>
            </a:extLst>
          </p:cNvPr>
          <p:cNvGrpSpPr/>
          <p:nvPr/>
        </p:nvGrpSpPr>
        <p:grpSpPr>
          <a:xfrm>
            <a:off x="-5856" y="0"/>
            <a:ext cx="1708822" cy="1166870"/>
            <a:chOff x="-5856" y="0"/>
            <a:chExt cx="1708822" cy="1166870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932EB76C-2A6A-3BE5-BC90-E0BCB2D2A3BE}"/>
                </a:ext>
              </a:extLst>
            </p:cNvPr>
            <p:cNvSpPr/>
            <p:nvPr/>
          </p:nvSpPr>
          <p:spPr>
            <a:xfrm>
              <a:off x="2" y="0"/>
              <a:ext cx="1702964" cy="116687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27D92E24-A7DB-229C-D805-52C1B73DC29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856" y="352641"/>
              <a:ext cx="1205483" cy="5027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416417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C4DC958-4778-AF03-57A0-D446EDDE1D70}"/>
              </a:ext>
            </a:extLst>
          </p:cNvPr>
          <p:cNvSpPr/>
          <p:nvPr/>
        </p:nvSpPr>
        <p:spPr>
          <a:xfrm>
            <a:off x="0" y="0"/>
            <a:ext cx="12192000" cy="1181099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BD80AD2-C6E7-F39A-76B2-A3FBE3B499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6976" y="489737"/>
            <a:ext cx="10361366" cy="591746"/>
          </a:xfrm>
        </p:spPr>
        <p:txBody>
          <a:bodyPr>
            <a:norm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라</a:t>
            </a:r>
            <a:r>
              <a:rPr lang="en-US" altLang="ko-KR" sz="24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. </a:t>
            </a:r>
            <a:r>
              <a:rPr lang="en-US" altLang="ko-KR" sz="2400" dirty="0">
                <a:solidFill>
                  <a:srgbClr val="EF6262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02. </a:t>
            </a:r>
            <a:r>
              <a:rPr lang="ko-KR" altLang="en-US" sz="2400" dirty="0">
                <a:solidFill>
                  <a:srgbClr val="EF6262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관제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3A4D07A-476F-C75B-1AD4-B79BA2E55C0A}"/>
              </a:ext>
            </a:extLst>
          </p:cNvPr>
          <p:cNvSpPr/>
          <p:nvPr/>
        </p:nvSpPr>
        <p:spPr>
          <a:xfrm>
            <a:off x="2" y="1181099"/>
            <a:ext cx="1702964" cy="5676901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5F7907F-F61F-C825-00F3-7D861E7434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960" y="1339851"/>
            <a:ext cx="1506815" cy="4648199"/>
          </a:xfrm>
        </p:spPr>
        <p:txBody>
          <a:bodyPr>
            <a:noAutofit/>
          </a:bodyPr>
          <a:lstStyle/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가</a:t>
            </a:r>
            <a:r>
              <a:rPr lang="en-US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 </a:t>
            </a: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개요</a:t>
            </a:r>
          </a:p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나</a:t>
            </a:r>
            <a:r>
              <a:rPr lang="en-US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 </a:t>
            </a: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커스터마이징</a:t>
            </a:r>
          </a:p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다</a:t>
            </a:r>
            <a:r>
              <a:rPr lang="en-US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 </a:t>
            </a: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설치</a:t>
            </a:r>
            <a:endParaRPr lang="en-US" altLang="ko-KR" sz="1000" b="1" kern="100" dirty="0">
              <a:solidFill>
                <a:schemeClr val="bg1"/>
              </a:solidFill>
              <a:effectLst/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라</a:t>
            </a:r>
            <a:r>
              <a:rPr lang="en-US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 </a:t>
            </a: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관리자 웹사이트</a:t>
            </a:r>
            <a:endParaRPr lang="en-US" altLang="ko-KR" sz="1000" b="1" kern="100" dirty="0">
              <a:solidFill>
                <a:schemeClr val="bg1"/>
              </a:solidFill>
              <a:effectLst/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01.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관리자 웹사이트 안내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02.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관제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상황판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서버목록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서버상태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서버정보</a:t>
            </a:r>
            <a:endParaRPr lang="en-US" altLang="ko-KR" sz="800" kern="100" dirty="0">
              <a:solidFill>
                <a:schemeClr val="bg1"/>
              </a:solidFill>
              <a:effectLst/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03.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운영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설정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기관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관리자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메모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04.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메소드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스키마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로그</a:t>
            </a:r>
            <a:endParaRPr lang="ko-KR" altLang="ko-KR" sz="200" b="1" kern="100" dirty="0">
              <a:solidFill>
                <a:schemeClr val="bg1"/>
              </a:solidFill>
              <a:effectLst/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마</a:t>
            </a:r>
            <a:r>
              <a:rPr lang="en-US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 </a:t>
            </a: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기타정보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endParaRPr lang="ko-KR" altLang="en-US" sz="11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5BBEED-D91C-88BC-9F5B-17EBD6E32DCB}"/>
              </a:ext>
            </a:extLst>
          </p:cNvPr>
          <p:cNvSpPr txBox="1"/>
          <p:nvPr/>
        </p:nvSpPr>
        <p:spPr>
          <a:xfrm>
            <a:off x="1923176" y="1371312"/>
            <a:ext cx="8204782" cy="267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100" b="1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클라이언트</a:t>
            </a:r>
            <a:endParaRPr lang="ko-KR" altLang="ko-KR" sz="1100" b="1" kern="100" dirty="0"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</p:txBody>
      </p:sp>
      <p:sp>
        <p:nvSpPr>
          <p:cNvPr id="26" name="제목 1">
            <a:extLst>
              <a:ext uri="{FF2B5EF4-FFF2-40B4-BE49-F238E27FC236}">
                <a16:creationId xmlns:a16="http://schemas.microsoft.com/office/drawing/2014/main" id="{1C7E4F99-26FF-880C-C2B2-0CD2B97862FC}"/>
              </a:ext>
            </a:extLst>
          </p:cNvPr>
          <p:cNvSpPr txBox="1">
            <a:spLocks/>
          </p:cNvSpPr>
          <p:nvPr/>
        </p:nvSpPr>
        <p:spPr>
          <a:xfrm>
            <a:off x="8557693" y="125376"/>
            <a:ext cx="3522345" cy="2837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ko-KR" altLang="en-US" sz="1200" dirty="0" err="1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노드브레이커</a:t>
            </a:r>
            <a:r>
              <a:rPr lang="ko-KR" altLang="en-US" sz="12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</a:t>
            </a:r>
            <a:r>
              <a:rPr lang="en-US" altLang="ko-KR" sz="12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1.0 </a:t>
            </a:r>
            <a:r>
              <a:rPr lang="ko-KR" altLang="en-US" sz="12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취급설명서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ED190D9-F8A8-8AA6-1D91-0DEA02DEB670}"/>
              </a:ext>
            </a:extLst>
          </p:cNvPr>
          <p:cNvSpPr/>
          <p:nvPr/>
        </p:nvSpPr>
        <p:spPr>
          <a:xfrm>
            <a:off x="10192624" y="1181099"/>
            <a:ext cx="1999376" cy="567690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5D613E3-67B2-2495-C4CD-CB45F587C8B0}"/>
              </a:ext>
            </a:extLst>
          </p:cNvPr>
          <p:cNvSpPr txBox="1"/>
          <p:nvPr/>
        </p:nvSpPr>
        <p:spPr>
          <a:xfrm>
            <a:off x="5010066" y="1702347"/>
            <a:ext cx="4915962" cy="2607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  <a:spcAft>
                <a:spcPts val="800"/>
              </a:spcAft>
            </a:pPr>
            <a:r>
              <a:rPr lang="ko-KR" altLang="en-US" sz="1100" kern="100" dirty="0" err="1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노드브레이커</a:t>
            </a: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시스템에 접근이 허락된 클라이언트가 모두 표시됩니다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</a:t>
            </a:r>
          </a:p>
          <a:p>
            <a:pPr algn="just">
              <a:lnSpc>
                <a:spcPct val="130000"/>
              </a:lnSpc>
              <a:spcAft>
                <a:spcPts val="800"/>
              </a:spcAft>
            </a:pP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회사명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(</a:t>
            </a: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아이디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), </a:t>
            </a: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접근이 허락된 클라이언트 서버 정보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, </a:t>
            </a: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그리고 간단한 클라이언트 정보가 표시됩니다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</a:t>
            </a:r>
            <a:endParaRPr lang="ko-KR" altLang="ko-KR" sz="1100" kern="100" dirty="0"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algn="just">
              <a:lnSpc>
                <a:spcPct val="130000"/>
              </a:lnSpc>
              <a:spcAft>
                <a:spcPts val="800"/>
              </a:spcAft>
            </a:pP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특히 인증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</a:t>
            </a: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종료일에 주목하시기 바랍니다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 </a:t>
            </a:r>
          </a:p>
          <a:p>
            <a:pPr algn="just">
              <a:lnSpc>
                <a:spcPct val="130000"/>
              </a:lnSpc>
              <a:spcAft>
                <a:spcPts val="800"/>
              </a:spcAft>
            </a:pP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기관 클라이언트의 인증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</a:t>
            </a: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종료 기한이 지나면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, </a:t>
            </a: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서버 인증도 거부되어 모든 연결이 자동으로 차단됩니다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</a:t>
            </a:r>
            <a:endParaRPr lang="ko-KR" altLang="ko-KR" sz="1100" kern="100" dirty="0"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algn="just">
              <a:lnSpc>
                <a:spcPct val="130000"/>
              </a:lnSpc>
              <a:spcAft>
                <a:spcPts val="800"/>
              </a:spcAft>
            </a:pP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하단 바에는 최근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1</a:t>
            </a: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시간 동안의 전체 클라이언트 접근 횟수가 기록됩니다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</a:t>
            </a:r>
          </a:p>
          <a:p>
            <a:pPr algn="just" latinLnBrk="1">
              <a:lnSpc>
                <a:spcPct val="130000"/>
              </a:lnSpc>
              <a:spcAft>
                <a:spcPts val="800"/>
              </a:spcAft>
            </a:pPr>
            <a:endParaRPr lang="en-US" altLang="ko-KR" sz="1000" kern="100" dirty="0"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endParaRPr lang="ko-KR" altLang="ko-KR" sz="1000" kern="100" dirty="0"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66567D9-E15F-3688-CF7A-01C6A19912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4062" y="1729786"/>
            <a:ext cx="2814658" cy="4787134"/>
          </a:xfrm>
          <a:prstGeom prst="rect">
            <a:avLst/>
          </a:prstGeom>
        </p:spPr>
      </p:pic>
      <p:sp>
        <p:nvSpPr>
          <p:cNvPr id="15" name="순서도: 수행의 시작/종료 14">
            <a:extLst>
              <a:ext uri="{FF2B5EF4-FFF2-40B4-BE49-F238E27FC236}">
                <a16:creationId xmlns:a16="http://schemas.microsoft.com/office/drawing/2014/main" id="{8A0CAC1D-7802-8EE4-C8EB-F7BBF3132B1D}"/>
              </a:ext>
            </a:extLst>
          </p:cNvPr>
          <p:cNvSpPr/>
          <p:nvPr/>
        </p:nvSpPr>
        <p:spPr>
          <a:xfrm>
            <a:off x="185460" y="2652388"/>
            <a:ext cx="1298535" cy="190498"/>
          </a:xfrm>
          <a:prstGeom prst="flowChartTerminator">
            <a:avLst/>
          </a:prstGeom>
          <a:noFill/>
          <a:ln w="28575">
            <a:solidFill>
              <a:srgbClr val="EF62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E400273F-44E6-2F3E-8113-191A2FFC18E8}"/>
              </a:ext>
            </a:extLst>
          </p:cNvPr>
          <p:cNvGrpSpPr/>
          <p:nvPr/>
        </p:nvGrpSpPr>
        <p:grpSpPr>
          <a:xfrm>
            <a:off x="-5856" y="0"/>
            <a:ext cx="1708822" cy="1166870"/>
            <a:chOff x="-5856" y="0"/>
            <a:chExt cx="1708822" cy="1166870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9FAD37F5-95EE-0CF9-3038-4A9C48249E48}"/>
                </a:ext>
              </a:extLst>
            </p:cNvPr>
            <p:cNvSpPr/>
            <p:nvPr/>
          </p:nvSpPr>
          <p:spPr>
            <a:xfrm>
              <a:off x="2" y="0"/>
              <a:ext cx="1702964" cy="116687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88108F33-5CD2-DAAB-F2B3-0F619A70E4A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856" y="352641"/>
              <a:ext cx="1205483" cy="5027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377072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C4DC958-4778-AF03-57A0-D446EDDE1D70}"/>
              </a:ext>
            </a:extLst>
          </p:cNvPr>
          <p:cNvSpPr/>
          <p:nvPr/>
        </p:nvSpPr>
        <p:spPr>
          <a:xfrm>
            <a:off x="0" y="0"/>
            <a:ext cx="12192000" cy="1181099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BD80AD2-C6E7-F39A-76B2-A3FBE3B499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6976" y="489737"/>
            <a:ext cx="10361366" cy="591746"/>
          </a:xfrm>
        </p:spPr>
        <p:txBody>
          <a:bodyPr>
            <a:norm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라</a:t>
            </a:r>
            <a:r>
              <a:rPr lang="en-US" altLang="ko-KR" sz="24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. </a:t>
            </a:r>
            <a:r>
              <a:rPr lang="en-US" altLang="ko-KR" sz="2400" dirty="0">
                <a:solidFill>
                  <a:srgbClr val="EF6262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02. </a:t>
            </a:r>
            <a:r>
              <a:rPr lang="ko-KR" altLang="en-US" sz="2400" dirty="0">
                <a:solidFill>
                  <a:srgbClr val="EF6262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관제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3A4D07A-476F-C75B-1AD4-B79BA2E55C0A}"/>
              </a:ext>
            </a:extLst>
          </p:cNvPr>
          <p:cNvSpPr/>
          <p:nvPr/>
        </p:nvSpPr>
        <p:spPr>
          <a:xfrm>
            <a:off x="2" y="1181099"/>
            <a:ext cx="1702964" cy="5676901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5F7907F-F61F-C825-00F3-7D861E7434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960" y="1339851"/>
            <a:ext cx="1506815" cy="4648199"/>
          </a:xfrm>
        </p:spPr>
        <p:txBody>
          <a:bodyPr>
            <a:noAutofit/>
          </a:bodyPr>
          <a:lstStyle/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가</a:t>
            </a:r>
            <a:r>
              <a:rPr lang="en-US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 </a:t>
            </a: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개요</a:t>
            </a:r>
          </a:p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나</a:t>
            </a:r>
            <a:r>
              <a:rPr lang="en-US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 </a:t>
            </a: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커스터마이징</a:t>
            </a:r>
          </a:p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다</a:t>
            </a:r>
            <a:r>
              <a:rPr lang="en-US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 </a:t>
            </a: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설치</a:t>
            </a:r>
            <a:endParaRPr lang="en-US" altLang="ko-KR" sz="1000" b="1" kern="100" dirty="0">
              <a:solidFill>
                <a:schemeClr val="bg1"/>
              </a:solidFill>
              <a:effectLst/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라</a:t>
            </a:r>
            <a:r>
              <a:rPr lang="en-US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 </a:t>
            </a: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관리자 웹사이트</a:t>
            </a:r>
            <a:endParaRPr lang="en-US" altLang="ko-KR" sz="1000" b="1" kern="100" dirty="0">
              <a:solidFill>
                <a:schemeClr val="bg1"/>
              </a:solidFill>
              <a:effectLst/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01.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관리자 웹사이트 안내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02.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관제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상황판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서버목록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서버상태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서버정보</a:t>
            </a:r>
            <a:endParaRPr lang="en-US" altLang="ko-KR" sz="800" kern="100" dirty="0">
              <a:solidFill>
                <a:schemeClr val="bg1"/>
              </a:solidFill>
              <a:effectLst/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03.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운영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설정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기관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관리자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메모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04.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메소드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스키마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로그</a:t>
            </a:r>
            <a:endParaRPr lang="ko-KR" altLang="ko-KR" sz="200" b="1" kern="100" dirty="0">
              <a:solidFill>
                <a:schemeClr val="bg1"/>
              </a:solidFill>
              <a:effectLst/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마</a:t>
            </a:r>
            <a:r>
              <a:rPr lang="en-US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 </a:t>
            </a: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기타정보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endParaRPr lang="ko-KR" altLang="en-US" sz="11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5BBEED-D91C-88BC-9F5B-17EBD6E32DCB}"/>
              </a:ext>
            </a:extLst>
          </p:cNvPr>
          <p:cNvSpPr txBox="1"/>
          <p:nvPr/>
        </p:nvSpPr>
        <p:spPr>
          <a:xfrm>
            <a:off x="1923176" y="1371312"/>
            <a:ext cx="8204782" cy="267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100" b="1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게이트웨이</a:t>
            </a:r>
            <a:endParaRPr lang="ko-KR" altLang="ko-KR" sz="1100" b="1" kern="100" dirty="0"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</p:txBody>
      </p:sp>
      <p:sp>
        <p:nvSpPr>
          <p:cNvPr id="26" name="제목 1">
            <a:extLst>
              <a:ext uri="{FF2B5EF4-FFF2-40B4-BE49-F238E27FC236}">
                <a16:creationId xmlns:a16="http://schemas.microsoft.com/office/drawing/2014/main" id="{1C7E4F99-26FF-880C-C2B2-0CD2B97862FC}"/>
              </a:ext>
            </a:extLst>
          </p:cNvPr>
          <p:cNvSpPr txBox="1">
            <a:spLocks/>
          </p:cNvSpPr>
          <p:nvPr/>
        </p:nvSpPr>
        <p:spPr>
          <a:xfrm>
            <a:off x="8557693" y="125376"/>
            <a:ext cx="3522345" cy="2837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ko-KR" altLang="en-US" sz="1200" dirty="0" err="1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노드브레이커</a:t>
            </a:r>
            <a:r>
              <a:rPr lang="ko-KR" altLang="en-US" sz="12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</a:t>
            </a:r>
            <a:r>
              <a:rPr lang="en-US" altLang="ko-KR" sz="12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1.0 </a:t>
            </a:r>
            <a:r>
              <a:rPr lang="ko-KR" altLang="en-US" sz="12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취급설명서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ED190D9-F8A8-8AA6-1D91-0DEA02DEB670}"/>
              </a:ext>
            </a:extLst>
          </p:cNvPr>
          <p:cNvSpPr/>
          <p:nvPr/>
        </p:nvSpPr>
        <p:spPr>
          <a:xfrm>
            <a:off x="10192624" y="1181099"/>
            <a:ext cx="1999376" cy="567690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A57CFECE-7EDC-959C-7C8C-3F936636A45A}"/>
              </a:ext>
            </a:extLst>
          </p:cNvPr>
          <p:cNvGrpSpPr/>
          <p:nvPr/>
        </p:nvGrpSpPr>
        <p:grpSpPr>
          <a:xfrm>
            <a:off x="-5856" y="0"/>
            <a:ext cx="1708822" cy="1166870"/>
            <a:chOff x="-5856" y="0"/>
            <a:chExt cx="1708822" cy="1166870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0096E0AD-97AB-A057-4E29-3247A1B6164C}"/>
                </a:ext>
              </a:extLst>
            </p:cNvPr>
            <p:cNvSpPr/>
            <p:nvPr/>
          </p:nvSpPr>
          <p:spPr>
            <a:xfrm>
              <a:off x="2" y="0"/>
              <a:ext cx="1702964" cy="116687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DE8316F0-7A57-8A36-A7AA-4CCCFFAFAB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856" y="352641"/>
              <a:ext cx="1205483" cy="502761"/>
            </a:xfrm>
            <a:prstGeom prst="rect">
              <a:avLst/>
            </a:prstGeom>
          </p:spPr>
        </p:pic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4460EA6F-9DE3-247F-00D0-0F63A5DD5E19}"/>
              </a:ext>
            </a:extLst>
          </p:cNvPr>
          <p:cNvSpPr txBox="1"/>
          <p:nvPr/>
        </p:nvSpPr>
        <p:spPr>
          <a:xfrm>
            <a:off x="4739058" y="1718552"/>
            <a:ext cx="4595707" cy="18488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  <a:spcAft>
                <a:spcPts val="800"/>
              </a:spcAft>
            </a:pP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이상신호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: </a:t>
            </a: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유량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</a:t>
            </a: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초과나 인증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</a:t>
            </a: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거부와 같은 이상 상황 발생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</a:t>
            </a: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시 게이트웨이 영역이 붉은색으로 잠시 점멸합니다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 </a:t>
            </a: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또한 우측 상단의 알림이 깜박이며 신호를 알립니다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</a:t>
            </a:r>
            <a:endParaRPr lang="ko-KR" altLang="ko-KR" sz="1100" kern="100" dirty="0"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marL="171450" indent="-171450" algn="just" latinLnBrk="1">
              <a:lnSpc>
                <a:spcPct val="107000"/>
              </a:lnSpc>
              <a:spcAft>
                <a:spcPts val="800"/>
              </a:spcAft>
              <a:buFontTx/>
              <a:buChar char="-"/>
            </a:pPr>
            <a:endParaRPr lang="en-US" altLang="ko-KR" sz="1100" kern="100" dirty="0"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endParaRPr lang="en-US" altLang="ko-KR" sz="1100" kern="100" dirty="0"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endParaRPr lang="en-US" altLang="ko-KR" sz="1000" kern="100" dirty="0"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endParaRPr lang="ko-KR" altLang="ko-KR" sz="1000" kern="100" dirty="0"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C2FDD75-5DE7-E200-CF8F-190D4B2BF516}"/>
              </a:ext>
            </a:extLst>
          </p:cNvPr>
          <p:cNvSpPr txBox="1"/>
          <p:nvPr/>
        </p:nvSpPr>
        <p:spPr>
          <a:xfrm>
            <a:off x="4785826" y="2434781"/>
            <a:ext cx="4595707" cy="15974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  <a:spcAft>
                <a:spcPts val="800"/>
              </a:spcAft>
            </a:pP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모니터링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: </a:t>
            </a: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게이트웨이의 현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</a:t>
            </a: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상황이 실시간으로 모니터링 됩니다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 </a:t>
            </a: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게이트웨이 서버의 </a:t>
            </a:r>
            <a:r>
              <a:rPr lang="ko-KR" altLang="ko-KR" sz="1100" kern="100" dirty="0" err="1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내외부</a:t>
            </a: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접근 가능 아이피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, </a:t>
            </a: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도메인이 표시됩니다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 </a:t>
            </a: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상단 그래프는 현재의 초당 </a:t>
            </a:r>
            <a:r>
              <a:rPr lang="ko-KR" altLang="ko-KR" sz="1100" kern="100" dirty="0" err="1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접속량을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1</a:t>
            </a: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분간 감시한 자료입니다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</a:t>
            </a:r>
          </a:p>
          <a:p>
            <a:pPr marL="171450" indent="-171450" algn="just" latinLnBrk="1">
              <a:lnSpc>
                <a:spcPct val="107000"/>
              </a:lnSpc>
              <a:spcAft>
                <a:spcPts val="800"/>
              </a:spcAft>
              <a:buFontTx/>
              <a:buChar char="-"/>
            </a:pPr>
            <a:endParaRPr lang="en-US" altLang="ko-KR" sz="1100" kern="100" dirty="0"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marL="171450" indent="-171450" algn="just" latinLnBrk="1">
              <a:lnSpc>
                <a:spcPct val="107000"/>
              </a:lnSpc>
              <a:spcAft>
                <a:spcPts val="800"/>
              </a:spcAft>
              <a:buFontTx/>
              <a:buChar char="-"/>
            </a:pPr>
            <a:endParaRPr lang="en-US" altLang="ko-KR" sz="1100" kern="100" dirty="0"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endParaRPr lang="ko-KR" altLang="ko-KR" sz="1100" kern="100" dirty="0"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C04C3A0-9292-4CF6-1ACE-60BA4F8DBF03}"/>
              </a:ext>
            </a:extLst>
          </p:cNvPr>
          <p:cNvSpPr txBox="1"/>
          <p:nvPr/>
        </p:nvSpPr>
        <p:spPr>
          <a:xfrm>
            <a:off x="4819417" y="4354075"/>
            <a:ext cx="4595707" cy="7365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  <a:spcAft>
                <a:spcPts val="800"/>
              </a:spcAft>
            </a:pP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로그정보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: </a:t>
            </a: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최하단의 두 로</a:t>
            </a:r>
            <a:r>
              <a:rPr lang="ko-KR" altLang="en-US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그 </a:t>
            </a: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항목은 현재 보관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</a:t>
            </a: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중인 로그기록의 숫자와 용량을 표시합니다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 </a:t>
            </a: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미리 설정된 값을 통해 로그는 주기적으로 삭제되어 불필요한 자원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</a:t>
            </a: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소모를 줄입니다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 </a:t>
            </a: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거래건수와 로그 </a:t>
            </a:r>
            <a:r>
              <a:rPr lang="ko-KR" altLang="en-US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개수</a:t>
            </a: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는 대체로 일치합니다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5AE5FAE-6111-6973-43D0-727C74CB156E}"/>
              </a:ext>
            </a:extLst>
          </p:cNvPr>
          <p:cNvSpPr txBox="1"/>
          <p:nvPr/>
        </p:nvSpPr>
        <p:spPr>
          <a:xfrm>
            <a:off x="4803723" y="3182271"/>
            <a:ext cx="4595708" cy="11766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  <a:spcAft>
                <a:spcPts val="800"/>
              </a:spcAft>
            </a:pP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통계수치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: </a:t>
            </a: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최하단의 통계 정보를 통해 조금 더 자세한 상</a:t>
            </a:r>
            <a:r>
              <a:rPr lang="ko-KR" altLang="en-US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황</a:t>
            </a: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을 확인할 수 있습니다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 </a:t>
            </a: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통계 정보는 최근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1</a:t>
            </a: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시간의 누적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</a:t>
            </a: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결과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1</a:t>
            </a: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분마다 갱신되어 표시됩니다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 </a:t>
            </a: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미리 설정된 유량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</a:t>
            </a: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초과 제한을 통해 접근이 차단될 수 있습니다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 </a:t>
            </a: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이경우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, </a:t>
            </a: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그래프에 잠깐 붉은색으로 표시되고 차단수치가 증가합니다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 </a:t>
            </a:r>
            <a:r>
              <a:rPr lang="ko-KR" altLang="ko-KR" sz="1100" kern="100" dirty="0" err="1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접속자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</a:t>
            </a: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수에서 차단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</a:t>
            </a: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수를 뺀 나머지가 실제 게이트웨이가 연결에 성공한 수치입니다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</a:t>
            </a:r>
            <a:endParaRPr lang="ko-KR" altLang="ko-KR" sz="1100" kern="100" dirty="0"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E05D6DBF-E6AF-BCCC-F044-3E32711D78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7368" y="1729786"/>
            <a:ext cx="2421254" cy="4785313"/>
          </a:xfrm>
          <a:prstGeom prst="rect">
            <a:avLst/>
          </a:prstGeom>
        </p:spPr>
      </p:pic>
      <p:grpSp>
        <p:nvGrpSpPr>
          <p:cNvPr id="25" name="그룹 24">
            <a:extLst>
              <a:ext uri="{FF2B5EF4-FFF2-40B4-BE49-F238E27FC236}">
                <a16:creationId xmlns:a16="http://schemas.microsoft.com/office/drawing/2014/main" id="{D36F11EB-9F26-F260-30D6-B3099835D2BF}"/>
              </a:ext>
            </a:extLst>
          </p:cNvPr>
          <p:cNvGrpSpPr/>
          <p:nvPr/>
        </p:nvGrpSpPr>
        <p:grpSpPr>
          <a:xfrm>
            <a:off x="3484768" y="1768452"/>
            <a:ext cx="333375" cy="276999"/>
            <a:chOff x="962443" y="2070462"/>
            <a:chExt cx="333375" cy="276999"/>
          </a:xfrm>
        </p:grpSpPr>
        <p:sp>
          <p:nvSpPr>
            <p:cNvPr id="28" name="순서도: 연결자 27">
              <a:extLst>
                <a:ext uri="{FF2B5EF4-FFF2-40B4-BE49-F238E27FC236}">
                  <a16:creationId xmlns:a16="http://schemas.microsoft.com/office/drawing/2014/main" id="{CEC8B0CE-5B5C-11D1-E0DC-2146B6AA88EC}"/>
                </a:ext>
              </a:extLst>
            </p:cNvPr>
            <p:cNvSpPr/>
            <p:nvPr/>
          </p:nvSpPr>
          <p:spPr>
            <a:xfrm>
              <a:off x="998005" y="2103234"/>
              <a:ext cx="200026" cy="195261"/>
            </a:xfrm>
            <a:prstGeom prst="flowChartConnector">
              <a:avLst/>
            </a:prstGeom>
            <a:solidFill>
              <a:srgbClr val="EF6262"/>
            </a:solidFill>
            <a:ln>
              <a:solidFill>
                <a:srgbClr val="EF626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404F6F6-4109-D84D-4C0D-07AA53B7CBDF}"/>
                </a:ext>
              </a:extLst>
            </p:cNvPr>
            <p:cNvSpPr txBox="1"/>
            <p:nvPr/>
          </p:nvSpPr>
          <p:spPr>
            <a:xfrm>
              <a:off x="962443" y="2070462"/>
              <a:ext cx="33337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  <a:t>1</a:t>
              </a:r>
              <a:endParaRPr lang="ko-KR" altLang="en-US" sz="12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B0E7B036-EE71-30D5-BFB4-31109E7F21DF}"/>
              </a:ext>
            </a:extLst>
          </p:cNvPr>
          <p:cNvGrpSpPr/>
          <p:nvPr/>
        </p:nvGrpSpPr>
        <p:grpSpPr>
          <a:xfrm>
            <a:off x="4548267" y="1756757"/>
            <a:ext cx="333375" cy="276999"/>
            <a:chOff x="962443" y="2070462"/>
            <a:chExt cx="333375" cy="276999"/>
          </a:xfrm>
        </p:grpSpPr>
        <p:sp>
          <p:nvSpPr>
            <p:cNvPr id="36" name="순서도: 연결자 35">
              <a:extLst>
                <a:ext uri="{FF2B5EF4-FFF2-40B4-BE49-F238E27FC236}">
                  <a16:creationId xmlns:a16="http://schemas.microsoft.com/office/drawing/2014/main" id="{E9910DB2-4C03-4887-BF6D-C927DDB60CB2}"/>
                </a:ext>
              </a:extLst>
            </p:cNvPr>
            <p:cNvSpPr/>
            <p:nvPr/>
          </p:nvSpPr>
          <p:spPr>
            <a:xfrm>
              <a:off x="998005" y="2103234"/>
              <a:ext cx="200026" cy="195261"/>
            </a:xfrm>
            <a:prstGeom prst="flowChartConnector">
              <a:avLst/>
            </a:prstGeom>
            <a:solidFill>
              <a:srgbClr val="EF6262"/>
            </a:solidFill>
            <a:ln>
              <a:solidFill>
                <a:srgbClr val="EF626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0728D170-EFD3-D040-734E-1B3584575D3E}"/>
                </a:ext>
              </a:extLst>
            </p:cNvPr>
            <p:cNvSpPr txBox="1"/>
            <p:nvPr/>
          </p:nvSpPr>
          <p:spPr>
            <a:xfrm>
              <a:off x="962443" y="2070462"/>
              <a:ext cx="33337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  <a:t>1</a:t>
              </a:r>
              <a:endParaRPr lang="ko-KR" altLang="en-US" sz="12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7E5BC8C8-1A98-2933-D756-D937793CAB15}"/>
              </a:ext>
            </a:extLst>
          </p:cNvPr>
          <p:cNvGrpSpPr/>
          <p:nvPr/>
        </p:nvGrpSpPr>
        <p:grpSpPr>
          <a:xfrm>
            <a:off x="3484768" y="2795110"/>
            <a:ext cx="333375" cy="276999"/>
            <a:chOff x="962443" y="2070462"/>
            <a:chExt cx="333375" cy="276999"/>
          </a:xfrm>
        </p:grpSpPr>
        <p:sp>
          <p:nvSpPr>
            <p:cNvPr id="41" name="순서도: 연결자 40">
              <a:extLst>
                <a:ext uri="{FF2B5EF4-FFF2-40B4-BE49-F238E27FC236}">
                  <a16:creationId xmlns:a16="http://schemas.microsoft.com/office/drawing/2014/main" id="{249490B6-382D-56A1-B0D1-9726930D0996}"/>
                </a:ext>
              </a:extLst>
            </p:cNvPr>
            <p:cNvSpPr/>
            <p:nvPr/>
          </p:nvSpPr>
          <p:spPr>
            <a:xfrm>
              <a:off x="998005" y="2103234"/>
              <a:ext cx="200026" cy="195261"/>
            </a:xfrm>
            <a:prstGeom prst="flowChartConnector">
              <a:avLst/>
            </a:prstGeom>
            <a:solidFill>
              <a:srgbClr val="EF6262"/>
            </a:solidFill>
            <a:ln>
              <a:solidFill>
                <a:srgbClr val="EF626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8E98C489-1655-968D-39EE-9CBAD883E311}"/>
                </a:ext>
              </a:extLst>
            </p:cNvPr>
            <p:cNvSpPr txBox="1"/>
            <p:nvPr/>
          </p:nvSpPr>
          <p:spPr>
            <a:xfrm>
              <a:off x="962443" y="2070462"/>
              <a:ext cx="33337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  <a:t>2</a:t>
              </a:r>
              <a:endParaRPr lang="ko-KR" altLang="en-US" sz="12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4F6C7535-ED67-23E3-A83A-DA6C0365CD31}"/>
              </a:ext>
            </a:extLst>
          </p:cNvPr>
          <p:cNvGrpSpPr/>
          <p:nvPr/>
        </p:nvGrpSpPr>
        <p:grpSpPr>
          <a:xfrm>
            <a:off x="4575975" y="2474297"/>
            <a:ext cx="333375" cy="276999"/>
            <a:chOff x="962443" y="2070462"/>
            <a:chExt cx="333375" cy="276999"/>
          </a:xfrm>
        </p:grpSpPr>
        <p:sp>
          <p:nvSpPr>
            <p:cNvPr id="44" name="순서도: 연결자 43">
              <a:extLst>
                <a:ext uri="{FF2B5EF4-FFF2-40B4-BE49-F238E27FC236}">
                  <a16:creationId xmlns:a16="http://schemas.microsoft.com/office/drawing/2014/main" id="{1B594CEA-E249-033D-41C7-3C87D673C520}"/>
                </a:ext>
              </a:extLst>
            </p:cNvPr>
            <p:cNvSpPr/>
            <p:nvPr/>
          </p:nvSpPr>
          <p:spPr>
            <a:xfrm>
              <a:off x="998005" y="2103234"/>
              <a:ext cx="200026" cy="195261"/>
            </a:xfrm>
            <a:prstGeom prst="flowChartConnector">
              <a:avLst/>
            </a:prstGeom>
            <a:solidFill>
              <a:srgbClr val="EF6262"/>
            </a:solidFill>
            <a:ln>
              <a:solidFill>
                <a:srgbClr val="EF626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F82AB34C-D9A0-CCB8-A29A-B79AFCA1C5C2}"/>
                </a:ext>
              </a:extLst>
            </p:cNvPr>
            <p:cNvSpPr txBox="1"/>
            <p:nvPr/>
          </p:nvSpPr>
          <p:spPr>
            <a:xfrm>
              <a:off x="962443" y="2070462"/>
              <a:ext cx="33337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  <a:t>2</a:t>
              </a:r>
              <a:endParaRPr lang="ko-KR" altLang="en-US" sz="12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25C48781-84C7-34B5-1C60-7CF6379C459B}"/>
              </a:ext>
            </a:extLst>
          </p:cNvPr>
          <p:cNvGrpSpPr/>
          <p:nvPr/>
        </p:nvGrpSpPr>
        <p:grpSpPr>
          <a:xfrm>
            <a:off x="1824924" y="5848417"/>
            <a:ext cx="333375" cy="276999"/>
            <a:chOff x="962443" y="2070462"/>
            <a:chExt cx="333375" cy="276999"/>
          </a:xfrm>
        </p:grpSpPr>
        <p:sp>
          <p:nvSpPr>
            <p:cNvPr id="47" name="순서도: 연결자 46">
              <a:extLst>
                <a:ext uri="{FF2B5EF4-FFF2-40B4-BE49-F238E27FC236}">
                  <a16:creationId xmlns:a16="http://schemas.microsoft.com/office/drawing/2014/main" id="{1D8C47F7-0455-D370-4E18-F53A0A018207}"/>
                </a:ext>
              </a:extLst>
            </p:cNvPr>
            <p:cNvSpPr/>
            <p:nvPr/>
          </p:nvSpPr>
          <p:spPr>
            <a:xfrm>
              <a:off x="998005" y="2103234"/>
              <a:ext cx="200026" cy="195261"/>
            </a:xfrm>
            <a:prstGeom prst="flowChartConnector">
              <a:avLst/>
            </a:prstGeom>
            <a:solidFill>
              <a:srgbClr val="EF6262"/>
            </a:solidFill>
            <a:ln>
              <a:solidFill>
                <a:srgbClr val="EF626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63AA9051-0034-195C-BE99-0B8A8C394395}"/>
                </a:ext>
              </a:extLst>
            </p:cNvPr>
            <p:cNvSpPr txBox="1"/>
            <p:nvPr/>
          </p:nvSpPr>
          <p:spPr>
            <a:xfrm>
              <a:off x="962443" y="2070462"/>
              <a:ext cx="33337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  <a:t>3</a:t>
              </a:r>
              <a:endParaRPr lang="ko-KR" altLang="en-US" sz="12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7A56FA10-7259-D1B8-A390-F36855986353}"/>
              </a:ext>
            </a:extLst>
          </p:cNvPr>
          <p:cNvGrpSpPr/>
          <p:nvPr/>
        </p:nvGrpSpPr>
        <p:grpSpPr>
          <a:xfrm>
            <a:off x="4583829" y="3226113"/>
            <a:ext cx="333375" cy="276999"/>
            <a:chOff x="962443" y="2070462"/>
            <a:chExt cx="333375" cy="276999"/>
          </a:xfrm>
        </p:grpSpPr>
        <p:sp>
          <p:nvSpPr>
            <p:cNvPr id="50" name="순서도: 연결자 49">
              <a:extLst>
                <a:ext uri="{FF2B5EF4-FFF2-40B4-BE49-F238E27FC236}">
                  <a16:creationId xmlns:a16="http://schemas.microsoft.com/office/drawing/2014/main" id="{904C590D-C3BF-6474-219B-E30D7D1E8469}"/>
                </a:ext>
              </a:extLst>
            </p:cNvPr>
            <p:cNvSpPr/>
            <p:nvPr/>
          </p:nvSpPr>
          <p:spPr>
            <a:xfrm>
              <a:off x="998005" y="2103234"/>
              <a:ext cx="200026" cy="195261"/>
            </a:xfrm>
            <a:prstGeom prst="flowChartConnector">
              <a:avLst/>
            </a:prstGeom>
            <a:solidFill>
              <a:srgbClr val="EF6262"/>
            </a:solidFill>
            <a:ln>
              <a:solidFill>
                <a:srgbClr val="EF626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7470D18B-A5EF-B8C3-7757-C7E26B763A85}"/>
                </a:ext>
              </a:extLst>
            </p:cNvPr>
            <p:cNvSpPr txBox="1"/>
            <p:nvPr/>
          </p:nvSpPr>
          <p:spPr>
            <a:xfrm>
              <a:off x="962443" y="2070462"/>
              <a:ext cx="33337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  <a:t>3</a:t>
              </a:r>
              <a:endParaRPr lang="ko-KR" altLang="en-US" sz="12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</p:txBody>
        </p: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1ABEE060-AC91-AA00-8808-DE145A89C976}"/>
              </a:ext>
            </a:extLst>
          </p:cNvPr>
          <p:cNvGrpSpPr/>
          <p:nvPr/>
        </p:nvGrpSpPr>
        <p:grpSpPr>
          <a:xfrm>
            <a:off x="1824923" y="6167383"/>
            <a:ext cx="333375" cy="276999"/>
            <a:chOff x="962443" y="2070462"/>
            <a:chExt cx="333375" cy="276999"/>
          </a:xfrm>
        </p:grpSpPr>
        <p:sp>
          <p:nvSpPr>
            <p:cNvPr id="53" name="순서도: 연결자 52">
              <a:extLst>
                <a:ext uri="{FF2B5EF4-FFF2-40B4-BE49-F238E27FC236}">
                  <a16:creationId xmlns:a16="http://schemas.microsoft.com/office/drawing/2014/main" id="{5B9D1A0D-2870-7E23-332E-359E883CCF84}"/>
                </a:ext>
              </a:extLst>
            </p:cNvPr>
            <p:cNvSpPr/>
            <p:nvPr/>
          </p:nvSpPr>
          <p:spPr>
            <a:xfrm>
              <a:off x="998005" y="2103234"/>
              <a:ext cx="200026" cy="195261"/>
            </a:xfrm>
            <a:prstGeom prst="flowChartConnector">
              <a:avLst/>
            </a:prstGeom>
            <a:solidFill>
              <a:srgbClr val="EF6262"/>
            </a:solidFill>
            <a:ln>
              <a:solidFill>
                <a:srgbClr val="EF626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E918EFF-7895-CA17-B476-981816A244E9}"/>
                </a:ext>
              </a:extLst>
            </p:cNvPr>
            <p:cNvSpPr txBox="1"/>
            <p:nvPr/>
          </p:nvSpPr>
          <p:spPr>
            <a:xfrm>
              <a:off x="962443" y="2070462"/>
              <a:ext cx="33337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  <a:t>4</a:t>
              </a:r>
              <a:endParaRPr lang="ko-KR" altLang="en-US" sz="12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</p:txBody>
        </p:sp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A80FC7A9-7D51-AE9B-63EA-DE9EF879E5CF}"/>
              </a:ext>
            </a:extLst>
          </p:cNvPr>
          <p:cNvGrpSpPr/>
          <p:nvPr/>
        </p:nvGrpSpPr>
        <p:grpSpPr>
          <a:xfrm>
            <a:off x="4602301" y="4402782"/>
            <a:ext cx="333375" cy="276999"/>
            <a:chOff x="962443" y="2070462"/>
            <a:chExt cx="333375" cy="276999"/>
          </a:xfrm>
        </p:grpSpPr>
        <p:sp>
          <p:nvSpPr>
            <p:cNvPr id="56" name="순서도: 연결자 55">
              <a:extLst>
                <a:ext uri="{FF2B5EF4-FFF2-40B4-BE49-F238E27FC236}">
                  <a16:creationId xmlns:a16="http://schemas.microsoft.com/office/drawing/2014/main" id="{5E7803D4-37BF-46CC-5641-CFF13E1D6BB0}"/>
                </a:ext>
              </a:extLst>
            </p:cNvPr>
            <p:cNvSpPr/>
            <p:nvPr/>
          </p:nvSpPr>
          <p:spPr>
            <a:xfrm>
              <a:off x="998005" y="2103234"/>
              <a:ext cx="200026" cy="195261"/>
            </a:xfrm>
            <a:prstGeom prst="flowChartConnector">
              <a:avLst/>
            </a:prstGeom>
            <a:solidFill>
              <a:srgbClr val="EF6262"/>
            </a:solidFill>
            <a:ln>
              <a:solidFill>
                <a:srgbClr val="EF626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D7C9EB94-C581-FF38-6B5F-E251655C9594}"/>
                </a:ext>
              </a:extLst>
            </p:cNvPr>
            <p:cNvSpPr txBox="1"/>
            <p:nvPr/>
          </p:nvSpPr>
          <p:spPr>
            <a:xfrm>
              <a:off x="962443" y="2070462"/>
              <a:ext cx="33337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  <a:t>4</a:t>
              </a:r>
              <a:endParaRPr lang="ko-KR" altLang="en-US" sz="12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</p:txBody>
        </p:sp>
      </p:grpSp>
      <p:sp>
        <p:nvSpPr>
          <p:cNvPr id="58" name="순서도: 수행의 시작/종료 57">
            <a:extLst>
              <a:ext uri="{FF2B5EF4-FFF2-40B4-BE49-F238E27FC236}">
                <a16:creationId xmlns:a16="http://schemas.microsoft.com/office/drawing/2014/main" id="{83C8DA4B-74B6-9FBE-0CDF-266FBAC2649C}"/>
              </a:ext>
            </a:extLst>
          </p:cNvPr>
          <p:cNvSpPr/>
          <p:nvPr/>
        </p:nvSpPr>
        <p:spPr>
          <a:xfrm>
            <a:off x="185460" y="2652388"/>
            <a:ext cx="1298535" cy="190498"/>
          </a:xfrm>
          <a:prstGeom prst="flowChartTerminator">
            <a:avLst/>
          </a:prstGeom>
          <a:noFill/>
          <a:ln w="28575">
            <a:solidFill>
              <a:srgbClr val="EF62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141405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56376D75-DED9-978C-876D-97008894DE07}"/>
              </a:ext>
            </a:extLst>
          </p:cNvPr>
          <p:cNvSpPr/>
          <p:nvPr/>
        </p:nvSpPr>
        <p:spPr>
          <a:xfrm>
            <a:off x="-2" y="0"/>
            <a:ext cx="12192000" cy="1181099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3A4D07A-476F-C75B-1AD4-B79BA2E55C0A}"/>
              </a:ext>
            </a:extLst>
          </p:cNvPr>
          <p:cNvSpPr/>
          <p:nvPr/>
        </p:nvSpPr>
        <p:spPr>
          <a:xfrm>
            <a:off x="2" y="1181099"/>
            <a:ext cx="12208340" cy="5657851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7CEB501F-40D4-10E9-561A-94D1FB390031}"/>
              </a:ext>
            </a:extLst>
          </p:cNvPr>
          <p:cNvSpPr txBox="1">
            <a:spLocks/>
          </p:cNvSpPr>
          <p:nvPr/>
        </p:nvSpPr>
        <p:spPr>
          <a:xfrm>
            <a:off x="8557693" y="125376"/>
            <a:ext cx="3522345" cy="2837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ko-KR" altLang="en-US" sz="1200" dirty="0" err="1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노드브레이커</a:t>
            </a:r>
            <a:r>
              <a:rPr lang="ko-KR" altLang="en-US" sz="12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</a:t>
            </a:r>
            <a:r>
              <a:rPr lang="en-US" altLang="ko-KR" sz="12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1.0 </a:t>
            </a:r>
            <a:r>
              <a:rPr lang="ko-KR" altLang="en-US" sz="12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취급설명서</a:t>
            </a: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75127A8F-7EDF-5257-3621-C6E52BA747A5}"/>
              </a:ext>
            </a:extLst>
          </p:cNvPr>
          <p:cNvSpPr txBox="1">
            <a:spLocks/>
          </p:cNvSpPr>
          <p:nvPr/>
        </p:nvSpPr>
        <p:spPr>
          <a:xfrm>
            <a:off x="1846976" y="489737"/>
            <a:ext cx="10361366" cy="5917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목차</a:t>
            </a:r>
            <a:r>
              <a:rPr lang="en-US" altLang="ko-KR" sz="24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</a:t>
            </a:r>
            <a:endParaRPr lang="ko-KR" altLang="en-US" sz="2400" b="1" dirty="0">
              <a:solidFill>
                <a:srgbClr val="EF6262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2FA5F26D-5C37-C620-831F-96D6D268FF3C}"/>
              </a:ext>
            </a:extLst>
          </p:cNvPr>
          <p:cNvSpPr txBox="1">
            <a:spLocks/>
          </p:cNvSpPr>
          <p:nvPr/>
        </p:nvSpPr>
        <p:spPr>
          <a:xfrm>
            <a:off x="1702966" y="1590270"/>
            <a:ext cx="8347785" cy="46481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 latinLnBrk="1">
              <a:lnSpc>
                <a:spcPct val="107000"/>
              </a:lnSpc>
              <a:spcAft>
                <a:spcPts val="800"/>
              </a:spcAft>
              <a:buNone/>
            </a:pPr>
            <a:r>
              <a:rPr lang="ko-KR" altLang="ko-KR" sz="1800" b="1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가</a:t>
            </a:r>
            <a:r>
              <a:rPr lang="en-US" altLang="ko-KR" sz="1800" b="1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 </a:t>
            </a:r>
            <a:r>
              <a:rPr lang="ko-KR" altLang="ko-KR" sz="1800" b="1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개요</a:t>
            </a:r>
          </a:p>
          <a:p>
            <a:pPr marL="0" indent="0" algn="just" latinLnBrk="1">
              <a:lnSpc>
                <a:spcPct val="107000"/>
              </a:lnSpc>
              <a:spcAft>
                <a:spcPts val="800"/>
              </a:spcAft>
              <a:buNone/>
            </a:pPr>
            <a:r>
              <a:rPr lang="ko-KR" altLang="en-US" sz="1800" b="1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나</a:t>
            </a:r>
            <a:r>
              <a:rPr lang="en-US" altLang="ko-KR" sz="1800" b="1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 </a:t>
            </a:r>
            <a:r>
              <a:rPr lang="ko-KR" altLang="en-US" sz="1800" b="1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커스터마이징</a:t>
            </a:r>
            <a:endParaRPr lang="ko-KR" altLang="ko-KR" sz="1800" b="1" kern="100" dirty="0">
              <a:solidFill>
                <a:schemeClr val="bg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marL="0" indent="0" algn="just" latinLnBrk="1">
              <a:lnSpc>
                <a:spcPct val="107000"/>
              </a:lnSpc>
              <a:spcAft>
                <a:spcPts val="800"/>
              </a:spcAft>
              <a:buNone/>
            </a:pPr>
            <a:r>
              <a:rPr lang="ko-KR" altLang="ko-KR" sz="1800" b="1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다</a:t>
            </a:r>
            <a:r>
              <a:rPr lang="en-US" altLang="ko-KR" sz="1800" b="1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 </a:t>
            </a:r>
            <a:r>
              <a:rPr lang="ko-KR" altLang="ko-KR" sz="1800" b="1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설치</a:t>
            </a:r>
          </a:p>
          <a:p>
            <a:pPr marL="0" indent="0" algn="just" latinLnBrk="1">
              <a:lnSpc>
                <a:spcPct val="107000"/>
              </a:lnSpc>
              <a:spcAft>
                <a:spcPts val="800"/>
              </a:spcAft>
              <a:buNone/>
            </a:pPr>
            <a:r>
              <a:rPr lang="ko-KR" altLang="ko-KR" sz="1800" b="1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라</a:t>
            </a:r>
            <a:r>
              <a:rPr lang="en-US" altLang="ko-KR" sz="1800" b="1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 </a:t>
            </a:r>
            <a:r>
              <a:rPr lang="ko-KR" altLang="ko-KR" sz="1800" b="1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관리자 웹사이트</a:t>
            </a:r>
          </a:p>
          <a:p>
            <a:pPr marL="0" indent="0" algn="just" latinLnBrk="1">
              <a:lnSpc>
                <a:spcPct val="107000"/>
              </a:lnSpc>
              <a:spcAft>
                <a:spcPts val="800"/>
              </a:spcAft>
              <a:buNone/>
            </a:pPr>
            <a:r>
              <a:rPr lang="ko-KR" altLang="ko-KR" sz="1800" b="1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마</a:t>
            </a:r>
            <a:r>
              <a:rPr lang="en-US" altLang="ko-KR" sz="1800" b="1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 </a:t>
            </a:r>
            <a:r>
              <a:rPr lang="ko-KR" altLang="ko-KR" sz="1800" b="1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기타정보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endParaRPr lang="ko-KR" altLang="en-US" sz="1100" dirty="0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03B61181-0A8F-9CC2-7179-9D994FD9CA56}"/>
              </a:ext>
            </a:extLst>
          </p:cNvPr>
          <p:cNvGrpSpPr/>
          <p:nvPr/>
        </p:nvGrpSpPr>
        <p:grpSpPr>
          <a:xfrm>
            <a:off x="-5856" y="0"/>
            <a:ext cx="1708822" cy="1166870"/>
            <a:chOff x="-5856" y="0"/>
            <a:chExt cx="1708822" cy="1166870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44048204-82AE-A9EB-A4A9-C3404306624F}"/>
                </a:ext>
              </a:extLst>
            </p:cNvPr>
            <p:cNvSpPr/>
            <p:nvPr/>
          </p:nvSpPr>
          <p:spPr>
            <a:xfrm>
              <a:off x="2" y="0"/>
              <a:ext cx="1702964" cy="116687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0CEF702F-1372-3B5E-64BB-279B413475F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856" y="352641"/>
              <a:ext cx="1205483" cy="5027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537328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C4DC958-4778-AF03-57A0-D446EDDE1D70}"/>
              </a:ext>
            </a:extLst>
          </p:cNvPr>
          <p:cNvSpPr/>
          <p:nvPr/>
        </p:nvSpPr>
        <p:spPr>
          <a:xfrm>
            <a:off x="0" y="0"/>
            <a:ext cx="12192000" cy="1181099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BD80AD2-C6E7-F39A-76B2-A3FBE3B499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6976" y="489737"/>
            <a:ext cx="10361366" cy="591746"/>
          </a:xfrm>
        </p:spPr>
        <p:txBody>
          <a:bodyPr>
            <a:norm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라</a:t>
            </a:r>
            <a:r>
              <a:rPr lang="en-US" altLang="ko-KR" sz="24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. </a:t>
            </a:r>
            <a:r>
              <a:rPr lang="en-US" altLang="ko-KR" sz="2400" dirty="0">
                <a:solidFill>
                  <a:srgbClr val="EF6262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02. </a:t>
            </a:r>
            <a:r>
              <a:rPr lang="ko-KR" altLang="en-US" sz="2400" dirty="0">
                <a:solidFill>
                  <a:srgbClr val="EF6262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관제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3A4D07A-476F-C75B-1AD4-B79BA2E55C0A}"/>
              </a:ext>
            </a:extLst>
          </p:cNvPr>
          <p:cNvSpPr/>
          <p:nvPr/>
        </p:nvSpPr>
        <p:spPr>
          <a:xfrm>
            <a:off x="2" y="1181099"/>
            <a:ext cx="1702964" cy="5676901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5F7907F-F61F-C825-00F3-7D861E7434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960" y="1339851"/>
            <a:ext cx="1506815" cy="4648199"/>
          </a:xfrm>
        </p:spPr>
        <p:txBody>
          <a:bodyPr>
            <a:noAutofit/>
          </a:bodyPr>
          <a:lstStyle/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가</a:t>
            </a:r>
            <a:r>
              <a:rPr lang="en-US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 </a:t>
            </a: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개요</a:t>
            </a:r>
          </a:p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나</a:t>
            </a:r>
            <a:r>
              <a:rPr lang="en-US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 </a:t>
            </a: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커스터마이징</a:t>
            </a:r>
          </a:p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다</a:t>
            </a:r>
            <a:r>
              <a:rPr lang="en-US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 </a:t>
            </a: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설치</a:t>
            </a:r>
            <a:endParaRPr lang="en-US" altLang="ko-KR" sz="1000" b="1" kern="100" dirty="0">
              <a:solidFill>
                <a:schemeClr val="bg1"/>
              </a:solidFill>
              <a:effectLst/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라</a:t>
            </a:r>
            <a:r>
              <a:rPr lang="en-US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 </a:t>
            </a: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관리자 웹사이트</a:t>
            </a:r>
            <a:endParaRPr lang="en-US" altLang="ko-KR" sz="1000" b="1" kern="100" dirty="0">
              <a:solidFill>
                <a:schemeClr val="bg1"/>
              </a:solidFill>
              <a:effectLst/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01.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관리자 웹사이트 안내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02.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관제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상황판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서버목록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서버상태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서버정보</a:t>
            </a:r>
            <a:endParaRPr lang="en-US" altLang="ko-KR" sz="800" kern="100" dirty="0">
              <a:solidFill>
                <a:schemeClr val="bg1"/>
              </a:solidFill>
              <a:effectLst/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03.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운영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설정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기관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관리자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메모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04.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메소드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스키마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로그</a:t>
            </a:r>
            <a:endParaRPr lang="ko-KR" altLang="ko-KR" sz="200" b="1" kern="100" dirty="0">
              <a:solidFill>
                <a:schemeClr val="bg1"/>
              </a:solidFill>
              <a:effectLst/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마</a:t>
            </a:r>
            <a:r>
              <a:rPr lang="en-US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 </a:t>
            </a: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기타정보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endParaRPr lang="ko-KR" altLang="en-US" sz="11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5BBEED-D91C-88BC-9F5B-17EBD6E32DCB}"/>
              </a:ext>
            </a:extLst>
          </p:cNvPr>
          <p:cNvSpPr txBox="1"/>
          <p:nvPr/>
        </p:nvSpPr>
        <p:spPr>
          <a:xfrm>
            <a:off x="1923176" y="1371312"/>
            <a:ext cx="8204782" cy="267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100" b="1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비즈니스</a:t>
            </a:r>
            <a:endParaRPr lang="ko-KR" altLang="ko-KR" sz="1100" b="1" kern="100" dirty="0"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</p:txBody>
      </p:sp>
      <p:sp>
        <p:nvSpPr>
          <p:cNvPr id="26" name="제목 1">
            <a:extLst>
              <a:ext uri="{FF2B5EF4-FFF2-40B4-BE49-F238E27FC236}">
                <a16:creationId xmlns:a16="http://schemas.microsoft.com/office/drawing/2014/main" id="{1C7E4F99-26FF-880C-C2B2-0CD2B97862FC}"/>
              </a:ext>
            </a:extLst>
          </p:cNvPr>
          <p:cNvSpPr txBox="1">
            <a:spLocks/>
          </p:cNvSpPr>
          <p:nvPr/>
        </p:nvSpPr>
        <p:spPr>
          <a:xfrm>
            <a:off x="8557693" y="125376"/>
            <a:ext cx="3522345" cy="2837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ko-KR" altLang="en-US" sz="1200" dirty="0" err="1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노드브레이커</a:t>
            </a:r>
            <a:r>
              <a:rPr lang="ko-KR" altLang="en-US" sz="12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</a:t>
            </a:r>
            <a:r>
              <a:rPr lang="en-US" altLang="ko-KR" sz="12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1.0 </a:t>
            </a:r>
            <a:r>
              <a:rPr lang="ko-KR" altLang="en-US" sz="12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취급설명서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ED190D9-F8A8-8AA6-1D91-0DEA02DEB670}"/>
              </a:ext>
            </a:extLst>
          </p:cNvPr>
          <p:cNvSpPr/>
          <p:nvPr/>
        </p:nvSpPr>
        <p:spPr>
          <a:xfrm>
            <a:off x="10192624" y="1181099"/>
            <a:ext cx="1999376" cy="567690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5D613E3-67B2-2495-C4CD-CB45F587C8B0}"/>
              </a:ext>
            </a:extLst>
          </p:cNvPr>
          <p:cNvSpPr txBox="1"/>
          <p:nvPr/>
        </p:nvSpPr>
        <p:spPr>
          <a:xfrm>
            <a:off x="5655131" y="1696262"/>
            <a:ext cx="4318675" cy="18076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  <a:spcAft>
                <a:spcPts val="800"/>
              </a:spcAft>
            </a:pP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작업을 수행하는 모든 </a:t>
            </a:r>
            <a:r>
              <a:rPr lang="ko-KR" altLang="en-US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비즈니스</a:t>
            </a: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서버를 표시합니다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 </a:t>
            </a:r>
            <a:r>
              <a:rPr lang="ko-KR" altLang="en-US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비즈니스</a:t>
            </a: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개별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</a:t>
            </a:r>
            <a:r>
              <a:rPr lang="ko-KR" altLang="ko-KR" sz="1100" kern="100" dirty="0" err="1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서버별</a:t>
            </a: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</a:t>
            </a:r>
            <a:r>
              <a:rPr lang="ko-KR" altLang="ko-KR" sz="1100" kern="100" dirty="0" err="1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접속량과</a:t>
            </a: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간단한 정보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, </a:t>
            </a: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연결을 시도하는 호스트 정보가 표시됩니다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</a:t>
            </a:r>
          </a:p>
          <a:p>
            <a:pPr algn="just">
              <a:lnSpc>
                <a:spcPct val="130000"/>
              </a:lnSpc>
              <a:spcAft>
                <a:spcPts val="800"/>
              </a:spcAft>
            </a:pP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</a:t>
            </a: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상단 그래프는 모든 </a:t>
            </a:r>
            <a:r>
              <a:rPr lang="ko-KR" altLang="en-US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비즈니스</a:t>
            </a: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서버의 합산 결과입니다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 </a:t>
            </a: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초당 </a:t>
            </a:r>
            <a:r>
              <a:rPr lang="ko-KR" altLang="ko-KR" sz="1100" kern="100" dirty="0" err="1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접속량을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1</a:t>
            </a: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분간 감시한 자료입니다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 </a:t>
            </a: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우측 상단에 </a:t>
            </a:r>
            <a:r>
              <a:rPr lang="ko-KR" altLang="en-US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비즈니스</a:t>
            </a: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</a:t>
            </a:r>
            <a:r>
              <a:rPr lang="ko-KR" altLang="ko-KR" sz="1100" kern="100" dirty="0" err="1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서버별</a:t>
            </a: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그래프 색상을 안내합니다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</a:t>
            </a:r>
            <a:endParaRPr lang="ko-KR" altLang="ko-KR" sz="1100" kern="100" dirty="0"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endParaRPr lang="ko-KR" altLang="ko-KR" sz="900" kern="100" dirty="0"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endParaRPr lang="ko-KR" altLang="ko-KR" sz="1000" kern="100" dirty="0"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DA443C5-C99A-BAD8-E30B-DE592D9AD3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6731" y="1729786"/>
            <a:ext cx="3236201" cy="4785313"/>
          </a:xfrm>
          <a:prstGeom prst="rect">
            <a:avLst/>
          </a:pr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057A58D9-16C3-B535-9E4B-8B10A06F6D34}"/>
              </a:ext>
            </a:extLst>
          </p:cNvPr>
          <p:cNvGrpSpPr/>
          <p:nvPr/>
        </p:nvGrpSpPr>
        <p:grpSpPr>
          <a:xfrm>
            <a:off x="-5856" y="0"/>
            <a:ext cx="1708822" cy="1166870"/>
            <a:chOff x="-5856" y="0"/>
            <a:chExt cx="1708822" cy="1166870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0B4E3A8B-A353-D389-1663-A3D242C01D4D}"/>
                </a:ext>
              </a:extLst>
            </p:cNvPr>
            <p:cNvSpPr/>
            <p:nvPr/>
          </p:nvSpPr>
          <p:spPr>
            <a:xfrm>
              <a:off x="2" y="0"/>
              <a:ext cx="1702964" cy="116687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01849693-50EA-6263-631D-7DEEE1309FB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856" y="352641"/>
              <a:ext cx="1205483" cy="502761"/>
            </a:xfrm>
            <a:prstGeom prst="rect">
              <a:avLst/>
            </a:prstGeom>
          </p:spPr>
        </p:pic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FD091DBA-735B-3FA8-47B2-C8693044726D}"/>
              </a:ext>
            </a:extLst>
          </p:cNvPr>
          <p:cNvSpPr txBox="1"/>
          <p:nvPr/>
        </p:nvSpPr>
        <p:spPr>
          <a:xfrm>
            <a:off x="5623923" y="3022334"/>
            <a:ext cx="4318675" cy="4483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</a:t>
            </a: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하단 바에는 최근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1</a:t>
            </a: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시간 동안의 전체 </a:t>
            </a:r>
            <a:r>
              <a:rPr lang="ko-KR" altLang="en-US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비즈니스</a:t>
            </a: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응답 처리량이 기록됩니다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</a:t>
            </a:r>
            <a:endParaRPr lang="ko-KR" altLang="ko-KR" sz="1100" kern="100" dirty="0"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</p:txBody>
      </p:sp>
      <p:sp>
        <p:nvSpPr>
          <p:cNvPr id="21" name="순서도: 수행의 시작/종료 20">
            <a:extLst>
              <a:ext uri="{FF2B5EF4-FFF2-40B4-BE49-F238E27FC236}">
                <a16:creationId xmlns:a16="http://schemas.microsoft.com/office/drawing/2014/main" id="{A35C1622-8213-A6B3-8261-47C6CBAE9634}"/>
              </a:ext>
            </a:extLst>
          </p:cNvPr>
          <p:cNvSpPr/>
          <p:nvPr/>
        </p:nvSpPr>
        <p:spPr>
          <a:xfrm>
            <a:off x="185460" y="2644395"/>
            <a:ext cx="1298535" cy="190498"/>
          </a:xfrm>
          <a:prstGeom prst="flowChartTerminator">
            <a:avLst/>
          </a:prstGeom>
          <a:noFill/>
          <a:ln w="28575">
            <a:solidFill>
              <a:srgbClr val="EF62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3C6576C2-FDB3-FAEC-10FE-CD80B2B1CAD1}"/>
              </a:ext>
            </a:extLst>
          </p:cNvPr>
          <p:cNvGrpSpPr/>
          <p:nvPr/>
        </p:nvGrpSpPr>
        <p:grpSpPr>
          <a:xfrm>
            <a:off x="2720362" y="2305296"/>
            <a:ext cx="333375" cy="276999"/>
            <a:chOff x="962443" y="2070462"/>
            <a:chExt cx="333375" cy="276999"/>
          </a:xfrm>
        </p:grpSpPr>
        <p:sp>
          <p:nvSpPr>
            <p:cNvPr id="23" name="순서도: 연결자 22">
              <a:extLst>
                <a:ext uri="{FF2B5EF4-FFF2-40B4-BE49-F238E27FC236}">
                  <a16:creationId xmlns:a16="http://schemas.microsoft.com/office/drawing/2014/main" id="{69225D12-9768-C48B-C607-1EE7C19BA6DF}"/>
                </a:ext>
              </a:extLst>
            </p:cNvPr>
            <p:cNvSpPr/>
            <p:nvPr/>
          </p:nvSpPr>
          <p:spPr>
            <a:xfrm>
              <a:off x="998005" y="2103234"/>
              <a:ext cx="200026" cy="195261"/>
            </a:xfrm>
            <a:prstGeom prst="flowChartConnector">
              <a:avLst/>
            </a:prstGeom>
            <a:solidFill>
              <a:srgbClr val="EF6262"/>
            </a:solidFill>
            <a:ln>
              <a:solidFill>
                <a:srgbClr val="EF626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FFCBDAF-25D5-446C-01B7-516EE43373D1}"/>
                </a:ext>
              </a:extLst>
            </p:cNvPr>
            <p:cNvSpPr txBox="1"/>
            <p:nvPr/>
          </p:nvSpPr>
          <p:spPr>
            <a:xfrm>
              <a:off x="962443" y="2070462"/>
              <a:ext cx="33337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  <a:t>1</a:t>
              </a:r>
              <a:endParaRPr lang="ko-KR" altLang="en-US" sz="12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089B7A8-FFB2-12A5-1019-88FB92652DB2}"/>
              </a:ext>
            </a:extLst>
          </p:cNvPr>
          <p:cNvGrpSpPr/>
          <p:nvPr/>
        </p:nvGrpSpPr>
        <p:grpSpPr>
          <a:xfrm>
            <a:off x="5410217" y="1717665"/>
            <a:ext cx="333375" cy="276999"/>
            <a:chOff x="962443" y="2070462"/>
            <a:chExt cx="333375" cy="276999"/>
          </a:xfrm>
        </p:grpSpPr>
        <p:sp>
          <p:nvSpPr>
            <p:cNvPr id="28" name="순서도: 연결자 27">
              <a:extLst>
                <a:ext uri="{FF2B5EF4-FFF2-40B4-BE49-F238E27FC236}">
                  <a16:creationId xmlns:a16="http://schemas.microsoft.com/office/drawing/2014/main" id="{44A019F3-23E1-D7AB-9FEF-9CF6C1408614}"/>
                </a:ext>
              </a:extLst>
            </p:cNvPr>
            <p:cNvSpPr/>
            <p:nvPr/>
          </p:nvSpPr>
          <p:spPr>
            <a:xfrm>
              <a:off x="998005" y="2103234"/>
              <a:ext cx="200026" cy="195261"/>
            </a:xfrm>
            <a:prstGeom prst="flowChartConnector">
              <a:avLst/>
            </a:prstGeom>
            <a:solidFill>
              <a:srgbClr val="EF6262"/>
            </a:solidFill>
            <a:ln>
              <a:solidFill>
                <a:srgbClr val="EF626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25EFC6A-0DE9-1EE4-A21C-DC72789AE977}"/>
                </a:ext>
              </a:extLst>
            </p:cNvPr>
            <p:cNvSpPr txBox="1"/>
            <p:nvPr/>
          </p:nvSpPr>
          <p:spPr>
            <a:xfrm>
              <a:off x="962443" y="2070462"/>
              <a:ext cx="33337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  <a:t>1</a:t>
              </a:r>
              <a:endParaRPr lang="ko-KR" altLang="en-US" sz="12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0BA0C64D-AF1B-FC55-3E28-BCAF7F05889C}"/>
              </a:ext>
            </a:extLst>
          </p:cNvPr>
          <p:cNvGrpSpPr/>
          <p:nvPr/>
        </p:nvGrpSpPr>
        <p:grpSpPr>
          <a:xfrm>
            <a:off x="5445222" y="3011908"/>
            <a:ext cx="333375" cy="276999"/>
            <a:chOff x="962443" y="2070462"/>
            <a:chExt cx="333375" cy="276999"/>
          </a:xfrm>
        </p:grpSpPr>
        <p:sp>
          <p:nvSpPr>
            <p:cNvPr id="31" name="순서도: 연결자 30">
              <a:extLst>
                <a:ext uri="{FF2B5EF4-FFF2-40B4-BE49-F238E27FC236}">
                  <a16:creationId xmlns:a16="http://schemas.microsoft.com/office/drawing/2014/main" id="{12EF6B8E-DB20-D06F-BC94-F8FDCB3EF0AF}"/>
                </a:ext>
              </a:extLst>
            </p:cNvPr>
            <p:cNvSpPr/>
            <p:nvPr/>
          </p:nvSpPr>
          <p:spPr>
            <a:xfrm>
              <a:off x="998005" y="2103234"/>
              <a:ext cx="200026" cy="195261"/>
            </a:xfrm>
            <a:prstGeom prst="flowChartConnector">
              <a:avLst/>
            </a:prstGeom>
            <a:solidFill>
              <a:srgbClr val="EF6262"/>
            </a:solidFill>
            <a:ln>
              <a:solidFill>
                <a:srgbClr val="EF626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7CC6E33-6379-B225-328A-72F8BCB1B215}"/>
                </a:ext>
              </a:extLst>
            </p:cNvPr>
            <p:cNvSpPr txBox="1"/>
            <p:nvPr/>
          </p:nvSpPr>
          <p:spPr>
            <a:xfrm>
              <a:off x="962443" y="2070462"/>
              <a:ext cx="33337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  <a:t>2</a:t>
              </a:r>
              <a:endParaRPr lang="ko-KR" altLang="en-US" sz="12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5C0F1F9A-76C9-09C8-B0D2-F658F45FBEF4}"/>
              </a:ext>
            </a:extLst>
          </p:cNvPr>
          <p:cNvGrpSpPr/>
          <p:nvPr/>
        </p:nvGrpSpPr>
        <p:grpSpPr>
          <a:xfrm>
            <a:off x="2727236" y="6181365"/>
            <a:ext cx="333375" cy="276999"/>
            <a:chOff x="962443" y="2070462"/>
            <a:chExt cx="333375" cy="276999"/>
          </a:xfrm>
        </p:grpSpPr>
        <p:sp>
          <p:nvSpPr>
            <p:cNvPr id="34" name="순서도: 연결자 33">
              <a:extLst>
                <a:ext uri="{FF2B5EF4-FFF2-40B4-BE49-F238E27FC236}">
                  <a16:creationId xmlns:a16="http://schemas.microsoft.com/office/drawing/2014/main" id="{B71EF636-C2B3-53B6-B7BD-554025299A43}"/>
                </a:ext>
              </a:extLst>
            </p:cNvPr>
            <p:cNvSpPr/>
            <p:nvPr/>
          </p:nvSpPr>
          <p:spPr>
            <a:xfrm>
              <a:off x="998005" y="2103234"/>
              <a:ext cx="200026" cy="195261"/>
            </a:xfrm>
            <a:prstGeom prst="flowChartConnector">
              <a:avLst/>
            </a:prstGeom>
            <a:solidFill>
              <a:srgbClr val="EF6262"/>
            </a:solidFill>
            <a:ln>
              <a:solidFill>
                <a:srgbClr val="EF626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BE2236C8-D90B-B8A1-50CC-EAC97212AE52}"/>
                </a:ext>
              </a:extLst>
            </p:cNvPr>
            <p:cNvSpPr txBox="1"/>
            <p:nvPr/>
          </p:nvSpPr>
          <p:spPr>
            <a:xfrm>
              <a:off x="962443" y="2070462"/>
              <a:ext cx="33337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  <a:t>2</a:t>
              </a:r>
              <a:endParaRPr lang="ko-KR" altLang="en-US" sz="12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431382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C4DC958-4778-AF03-57A0-D446EDDE1D70}"/>
              </a:ext>
            </a:extLst>
          </p:cNvPr>
          <p:cNvSpPr/>
          <p:nvPr/>
        </p:nvSpPr>
        <p:spPr>
          <a:xfrm>
            <a:off x="0" y="0"/>
            <a:ext cx="12192000" cy="1181099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BD80AD2-C6E7-F39A-76B2-A3FBE3B499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6976" y="489737"/>
            <a:ext cx="10361366" cy="591746"/>
          </a:xfrm>
        </p:spPr>
        <p:txBody>
          <a:bodyPr>
            <a:norm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라</a:t>
            </a:r>
            <a:r>
              <a:rPr lang="en-US" altLang="ko-KR" sz="24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. </a:t>
            </a:r>
            <a:r>
              <a:rPr lang="en-US" altLang="ko-KR" sz="2400" dirty="0">
                <a:solidFill>
                  <a:srgbClr val="EF6262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02. </a:t>
            </a:r>
            <a:r>
              <a:rPr lang="ko-KR" altLang="en-US" sz="2400" dirty="0">
                <a:solidFill>
                  <a:srgbClr val="EF6262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관제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3A4D07A-476F-C75B-1AD4-B79BA2E55C0A}"/>
              </a:ext>
            </a:extLst>
          </p:cNvPr>
          <p:cNvSpPr/>
          <p:nvPr/>
        </p:nvSpPr>
        <p:spPr>
          <a:xfrm>
            <a:off x="2" y="1181099"/>
            <a:ext cx="1702964" cy="5676901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5F7907F-F61F-C825-00F3-7D861E7434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960" y="1339851"/>
            <a:ext cx="1506815" cy="4648199"/>
          </a:xfrm>
        </p:spPr>
        <p:txBody>
          <a:bodyPr>
            <a:noAutofit/>
          </a:bodyPr>
          <a:lstStyle/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가</a:t>
            </a:r>
            <a:r>
              <a:rPr lang="en-US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 </a:t>
            </a: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개요</a:t>
            </a:r>
          </a:p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나</a:t>
            </a:r>
            <a:r>
              <a:rPr lang="en-US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 </a:t>
            </a: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커스터마이징</a:t>
            </a:r>
          </a:p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다</a:t>
            </a:r>
            <a:r>
              <a:rPr lang="en-US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 </a:t>
            </a: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설치</a:t>
            </a:r>
            <a:endParaRPr lang="en-US" altLang="ko-KR" sz="1000" b="1" kern="100" dirty="0">
              <a:solidFill>
                <a:schemeClr val="bg1"/>
              </a:solidFill>
              <a:effectLst/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라</a:t>
            </a:r>
            <a:r>
              <a:rPr lang="en-US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 </a:t>
            </a: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관리자 웹사이트</a:t>
            </a:r>
            <a:endParaRPr lang="en-US" altLang="ko-KR" sz="1000" b="1" kern="100" dirty="0">
              <a:solidFill>
                <a:schemeClr val="bg1"/>
              </a:solidFill>
              <a:effectLst/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01.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관리자 웹사이트 안내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02.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관제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상황판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서버목록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서버상태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서버정보</a:t>
            </a:r>
            <a:endParaRPr lang="en-US" altLang="ko-KR" sz="800" kern="100" dirty="0">
              <a:solidFill>
                <a:schemeClr val="bg1"/>
              </a:solidFill>
              <a:effectLst/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03.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운영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설정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기관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관리자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메모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04.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메소드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스키마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로그</a:t>
            </a:r>
            <a:endParaRPr lang="ko-KR" altLang="ko-KR" sz="200" b="1" kern="100" dirty="0">
              <a:solidFill>
                <a:schemeClr val="bg1"/>
              </a:solidFill>
              <a:effectLst/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마</a:t>
            </a:r>
            <a:r>
              <a:rPr lang="en-US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 </a:t>
            </a: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기타정보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endParaRPr lang="ko-KR" altLang="en-US" sz="11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5BBEED-D91C-88BC-9F5B-17EBD6E32DCB}"/>
              </a:ext>
            </a:extLst>
          </p:cNvPr>
          <p:cNvSpPr txBox="1"/>
          <p:nvPr/>
        </p:nvSpPr>
        <p:spPr>
          <a:xfrm>
            <a:off x="1923176" y="1371312"/>
            <a:ext cx="8204782" cy="267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100" b="1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서버목록</a:t>
            </a:r>
            <a:endParaRPr lang="ko-KR" altLang="ko-KR" sz="1100" b="1" kern="100" dirty="0"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</p:txBody>
      </p:sp>
      <p:sp>
        <p:nvSpPr>
          <p:cNvPr id="26" name="제목 1">
            <a:extLst>
              <a:ext uri="{FF2B5EF4-FFF2-40B4-BE49-F238E27FC236}">
                <a16:creationId xmlns:a16="http://schemas.microsoft.com/office/drawing/2014/main" id="{1C7E4F99-26FF-880C-C2B2-0CD2B97862FC}"/>
              </a:ext>
            </a:extLst>
          </p:cNvPr>
          <p:cNvSpPr txBox="1">
            <a:spLocks/>
          </p:cNvSpPr>
          <p:nvPr/>
        </p:nvSpPr>
        <p:spPr>
          <a:xfrm>
            <a:off x="8557693" y="125376"/>
            <a:ext cx="3522345" cy="2837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ko-KR" altLang="en-US" sz="1200" dirty="0" err="1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노드브레이커</a:t>
            </a:r>
            <a:r>
              <a:rPr lang="ko-KR" altLang="en-US" sz="12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</a:t>
            </a:r>
            <a:r>
              <a:rPr lang="en-US" altLang="ko-KR" sz="12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1.0 </a:t>
            </a:r>
            <a:r>
              <a:rPr lang="ko-KR" altLang="en-US" sz="12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취급설명서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ED190D9-F8A8-8AA6-1D91-0DEA02DEB670}"/>
              </a:ext>
            </a:extLst>
          </p:cNvPr>
          <p:cNvSpPr/>
          <p:nvPr/>
        </p:nvSpPr>
        <p:spPr>
          <a:xfrm>
            <a:off x="10192624" y="1181099"/>
            <a:ext cx="1999376" cy="567690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5D613E3-67B2-2495-C4CD-CB45F587C8B0}"/>
              </a:ext>
            </a:extLst>
          </p:cNvPr>
          <p:cNvSpPr txBox="1"/>
          <p:nvPr/>
        </p:nvSpPr>
        <p:spPr>
          <a:xfrm>
            <a:off x="6572904" y="1694267"/>
            <a:ext cx="3528751" cy="24672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  <a:spcAft>
                <a:spcPts val="800"/>
              </a:spcAft>
            </a:pPr>
            <a:r>
              <a:rPr lang="ko-KR" altLang="en-US" sz="1100" kern="100" dirty="0" err="1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노드브레이커를</a:t>
            </a: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구성하는 모든 서버의 목록을 표시합니다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 </a:t>
            </a:r>
          </a:p>
          <a:p>
            <a:pPr algn="just">
              <a:lnSpc>
                <a:spcPct val="130000"/>
              </a:lnSpc>
              <a:spcAft>
                <a:spcPts val="800"/>
              </a:spcAft>
            </a:pP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서버는 크게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CPU</a:t>
            </a: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와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RAM</a:t>
            </a: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을 가진 </a:t>
            </a:r>
            <a:r>
              <a:rPr lang="ko-KR" altLang="en-US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물리 서버와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, </a:t>
            </a: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소프트웨어적으로 독립적인 업무를 수행하는 논리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</a:t>
            </a: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서버로 나뉩니다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 </a:t>
            </a:r>
          </a:p>
          <a:p>
            <a:pPr algn="just">
              <a:lnSpc>
                <a:spcPct val="130000"/>
              </a:lnSpc>
              <a:spcAft>
                <a:spcPts val="800"/>
              </a:spcAft>
            </a:pP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도메인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, IP, CPU</a:t>
            </a: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와 같은 정보는 </a:t>
            </a:r>
            <a:r>
              <a:rPr lang="ko-KR" altLang="en-US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물리 서버의</a:t>
            </a: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정보입니다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 </a:t>
            </a:r>
          </a:p>
          <a:p>
            <a:pPr algn="just">
              <a:lnSpc>
                <a:spcPct val="130000"/>
              </a:lnSpc>
              <a:spcAft>
                <a:spcPts val="800"/>
              </a:spcAft>
            </a:pP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사용포트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, </a:t>
            </a:r>
            <a:r>
              <a:rPr lang="ko-KR" altLang="en-US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클</a:t>
            </a: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러스터링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, </a:t>
            </a: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메소드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, </a:t>
            </a: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타겟 호스트 등의 정보는 </a:t>
            </a:r>
            <a:r>
              <a:rPr lang="ko-KR" altLang="en-US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논리 서버의</a:t>
            </a: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정보입니다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</a:t>
            </a:r>
          </a:p>
          <a:p>
            <a:pPr algn="just">
              <a:lnSpc>
                <a:spcPct val="130000"/>
              </a:lnSpc>
              <a:spcAft>
                <a:spcPts val="800"/>
              </a:spcAft>
            </a:pP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</a:t>
            </a:r>
            <a:r>
              <a:rPr lang="ko-KR" altLang="en-US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물리 서버는</a:t>
            </a: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하나 이상의 </a:t>
            </a:r>
            <a:r>
              <a:rPr lang="ko-KR" altLang="en-US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논리 서버를</a:t>
            </a: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포함합니다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 </a:t>
            </a: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서버별로 상단의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[</a:t>
            </a: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정보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], [</a:t>
            </a: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상태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] </a:t>
            </a: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버튼을 통해 더욱 상세한 내용을 확인할 수 있습니다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</a:t>
            </a:r>
            <a:endParaRPr lang="ko-KR" altLang="ko-KR" sz="1100" kern="100" dirty="0"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</p:txBody>
      </p:sp>
      <p:sp>
        <p:nvSpPr>
          <p:cNvPr id="15" name="순서도: 수행의 시작/종료 14">
            <a:extLst>
              <a:ext uri="{FF2B5EF4-FFF2-40B4-BE49-F238E27FC236}">
                <a16:creationId xmlns:a16="http://schemas.microsoft.com/office/drawing/2014/main" id="{FF4DD042-A106-6E1A-8D4C-20E11ED4340C}"/>
              </a:ext>
            </a:extLst>
          </p:cNvPr>
          <p:cNvSpPr/>
          <p:nvPr/>
        </p:nvSpPr>
        <p:spPr>
          <a:xfrm>
            <a:off x="185460" y="2850538"/>
            <a:ext cx="1298535" cy="190498"/>
          </a:xfrm>
          <a:prstGeom prst="flowChartTerminator">
            <a:avLst/>
          </a:prstGeom>
          <a:noFill/>
          <a:ln w="28575">
            <a:solidFill>
              <a:srgbClr val="EF62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70E588A6-68C6-AF7F-B429-C132FE911FEF}"/>
              </a:ext>
            </a:extLst>
          </p:cNvPr>
          <p:cNvGrpSpPr/>
          <p:nvPr/>
        </p:nvGrpSpPr>
        <p:grpSpPr>
          <a:xfrm>
            <a:off x="-5856" y="0"/>
            <a:ext cx="1708822" cy="1166870"/>
            <a:chOff x="-5856" y="0"/>
            <a:chExt cx="1708822" cy="1166870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6CF3E6EF-88B4-89D3-C98C-3B1911663639}"/>
                </a:ext>
              </a:extLst>
            </p:cNvPr>
            <p:cNvSpPr/>
            <p:nvPr/>
          </p:nvSpPr>
          <p:spPr>
            <a:xfrm>
              <a:off x="2" y="0"/>
              <a:ext cx="1702964" cy="116687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997A2AEF-0868-DEC3-AC8E-D07C957C3A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856" y="352641"/>
              <a:ext cx="1205483" cy="502761"/>
            </a:xfrm>
            <a:prstGeom prst="rect">
              <a:avLst/>
            </a:prstGeom>
          </p:spPr>
        </p:pic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C18C9BD1-E009-2BF7-D923-EE6424EEAF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7207" y="1720933"/>
            <a:ext cx="4488284" cy="324378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ECA1D89-2BF5-5525-20CB-934E42DAC02E}"/>
              </a:ext>
            </a:extLst>
          </p:cNvPr>
          <p:cNvSpPr txBox="1"/>
          <p:nvPr/>
        </p:nvSpPr>
        <p:spPr>
          <a:xfrm>
            <a:off x="10345024" y="1351248"/>
            <a:ext cx="1725016" cy="11042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altLang="ko-KR" sz="900" kern="100" dirty="0">
                <a:solidFill>
                  <a:schemeClr val="tx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* </a:t>
            </a:r>
            <a:r>
              <a:rPr lang="ko-KR" altLang="en-US" sz="900" kern="100" dirty="0">
                <a:solidFill>
                  <a:schemeClr val="tx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클러스터링 </a:t>
            </a:r>
            <a:r>
              <a:rPr lang="en-US" altLang="ko-KR" sz="900" kern="100" dirty="0">
                <a:solidFill>
                  <a:schemeClr val="tx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: </a:t>
            </a:r>
            <a:r>
              <a:rPr lang="ko-KR" altLang="en-US" sz="900" kern="100" dirty="0">
                <a:solidFill>
                  <a:schemeClr val="tx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서버의 코어</a:t>
            </a:r>
            <a:r>
              <a:rPr lang="en-US" altLang="ko-KR" sz="900" kern="100" dirty="0">
                <a:solidFill>
                  <a:schemeClr val="tx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, </a:t>
            </a:r>
            <a:r>
              <a:rPr lang="ko-KR" altLang="en-US" sz="900" kern="100" dirty="0">
                <a:solidFill>
                  <a:schemeClr val="tx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혹은 </a:t>
            </a:r>
            <a:r>
              <a:rPr lang="ko-KR" altLang="en-US" sz="900" kern="100" dirty="0" err="1">
                <a:solidFill>
                  <a:schemeClr val="tx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버츄얼</a:t>
            </a:r>
            <a:r>
              <a:rPr lang="ko-KR" altLang="en-US" sz="900" kern="100" dirty="0">
                <a:solidFill>
                  <a:schemeClr val="tx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</a:t>
            </a:r>
            <a:r>
              <a:rPr lang="ko-KR" altLang="en-US" sz="900" kern="100" dirty="0" err="1">
                <a:solidFill>
                  <a:schemeClr val="tx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시피유가</a:t>
            </a:r>
            <a:r>
              <a:rPr lang="ko-KR" altLang="en-US" sz="900" kern="100" dirty="0">
                <a:solidFill>
                  <a:schemeClr val="tx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여러 개 일 경우</a:t>
            </a:r>
            <a:r>
              <a:rPr lang="en-US" altLang="ko-KR" sz="900" kern="100" dirty="0">
                <a:solidFill>
                  <a:schemeClr val="tx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, </a:t>
            </a:r>
            <a:r>
              <a:rPr lang="ko-KR" altLang="en-US" sz="900" kern="100" dirty="0">
                <a:solidFill>
                  <a:schemeClr val="tx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그 중 몇 개를 이용하고 있는지 표시하는 수치입니다</a:t>
            </a:r>
            <a:r>
              <a:rPr lang="en-US" altLang="ko-KR" sz="900" kern="100" dirty="0">
                <a:solidFill>
                  <a:schemeClr val="tx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</a:t>
            </a:r>
            <a:endParaRPr lang="ko-KR" altLang="ko-KR" sz="900" kern="100" dirty="0"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12038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C4DC958-4778-AF03-57A0-D446EDDE1D70}"/>
              </a:ext>
            </a:extLst>
          </p:cNvPr>
          <p:cNvSpPr/>
          <p:nvPr/>
        </p:nvSpPr>
        <p:spPr>
          <a:xfrm>
            <a:off x="0" y="0"/>
            <a:ext cx="12192000" cy="1181099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BD80AD2-C6E7-F39A-76B2-A3FBE3B499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6976" y="489737"/>
            <a:ext cx="10361366" cy="591746"/>
          </a:xfrm>
        </p:spPr>
        <p:txBody>
          <a:bodyPr>
            <a:norm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라</a:t>
            </a:r>
            <a:r>
              <a:rPr lang="en-US" altLang="ko-KR" sz="24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. </a:t>
            </a:r>
            <a:r>
              <a:rPr lang="en-US" altLang="ko-KR" sz="2400" dirty="0">
                <a:solidFill>
                  <a:srgbClr val="EF6262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02. </a:t>
            </a:r>
            <a:r>
              <a:rPr lang="ko-KR" altLang="en-US" sz="2400" dirty="0">
                <a:solidFill>
                  <a:srgbClr val="EF6262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관제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3A4D07A-476F-C75B-1AD4-B79BA2E55C0A}"/>
              </a:ext>
            </a:extLst>
          </p:cNvPr>
          <p:cNvSpPr/>
          <p:nvPr/>
        </p:nvSpPr>
        <p:spPr>
          <a:xfrm>
            <a:off x="2" y="1181099"/>
            <a:ext cx="1702964" cy="5676901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5F7907F-F61F-C825-00F3-7D861E7434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960" y="1339851"/>
            <a:ext cx="1506815" cy="4648199"/>
          </a:xfrm>
        </p:spPr>
        <p:txBody>
          <a:bodyPr>
            <a:noAutofit/>
          </a:bodyPr>
          <a:lstStyle/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가</a:t>
            </a:r>
            <a:r>
              <a:rPr lang="en-US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 </a:t>
            </a: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개요</a:t>
            </a:r>
          </a:p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나</a:t>
            </a:r>
            <a:r>
              <a:rPr lang="en-US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 </a:t>
            </a: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커스터마이징</a:t>
            </a:r>
          </a:p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다</a:t>
            </a:r>
            <a:r>
              <a:rPr lang="en-US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 </a:t>
            </a: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설치</a:t>
            </a:r>
            <a:endParaRPr lang="en-US" altLang="ko-KR" sz="1000" b="1" kern="100" dirty="0">
              <a:solidFill>
                <a:schemeClr val="bg1"/>
              </a:solidFill>
              <a:effectLst/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라</a:t>
            </a:r>
            <a:r>
              <a:rPr lang="en-US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 </a:t>
            </a: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관리자 웹사이트</a:t>
            </a:r>
            <a:endParaRPr lang="en-US" altLang="ko-KR" sz="1000" b="1" kern="100" dirty="0">
              <a:solidFill>
                <a:schemeClr val="bg1"/>
              </a:solidFill>
              <a:effectLst/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01.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관리자 웹사이트 안내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02.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관제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상황판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서버목록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서버상태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서버정보</a:t>
            </a:r>
            <a:endParaRPr lang="en-US" altLang="ko-KR" sz="800" kern="100" dirty="0">
              <a:solidFill>
                <a:schemeClr val="bg1"/>
              </a:solidFill>
              <a:effectLst/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03.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운영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설정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기관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관리자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메모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04.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메소드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스키마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로그</a:t>
            </a:r>
            <a:endParaRPr lang="ko-KR" altLang="ko-KR" sz="200" b="1" kern="100" dirty="0">
              <a:solidFill>
                <a:schemeClr val="bg1"/>
              </a:solidFill>
              <a:effectLst/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마</a:t>
            </a:r>
            <a:r>
              <a:rPr lang="en-US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 </a:t>
            </a: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기타정보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endParaRPr lang="ko-KR" altLang="en-US" sz="11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5BBEED-D91C-88BC-9F5B-17EBD6E32DCB}"/>
              </a:ext>
            </a:extLst>
          </p:cNvPr>
          <p:cNvSpPr txBox="1"/>
          <p:nvPr/>
        </p:nvSpPr>
        <p:spPr>
          <a:xfrm>
            <a:off x="1923176" y="1371312"/>
            <a:ext cx="8204782" cy="267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100" b="1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물리 서버</a:t>
            </a:r>
            <a:endParaRPr lang="ko-KR" altLang="ko-KR" sz="1100" b="1" kern="100" dirty="0"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</p:txBody>
      </p:sp>
      <p:sp>
        <p:nvSpPr>
          <p:cNvPr id="26" name="제목 1">
            <a:extLst>
              <a:ext uri="{FF2B5EF4-FFF2-40B4-BE49-F238E27FC236}">
                <a16:creationId xmlns:a16="http://schemas.microsoft.com/office/drawing/2014/main" id="{1C7E4F99-26FF-880C-C2B2-0CD2B97862FC}"/>
              </a:ext>
            </a:extLst>
          </p:cNvPr>
          <p:cNvSpPr txBox="1">
            <a:spLocks/>
          </p:cNvSpPr>
          <p:nvPr/>
        </p:nvSpPr>
        <p:spPr>
          <a:xfrm>
            <a:off x="8557693" y="125376"/>
            <a:ext cx="3522345" cy="2837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ko-KR" altLang="en-US" sz="1200" dirty="0" err="1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노드브레이커</a:t>
            </a:r>
            <a:r>
              <a:rPr lang="ko-KR" altLang="en-US" sz="12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</a:t>
            </a:r>
            <a:r>
              <a:rPr lang="en-US" altLang="ko-KR" sz="12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1.0 </a:t>
            </a:r>
            <a:r>
              <a:rPr lang="ko-KR" altLang="en-US" sz="12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취급설명서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ED190D9-F8A8-8AA6-1D91-0DEA02DEB670}"/>
              </a:ext>
            </a:extLst>
          </p:cNvPr>
          <p:cNvSpPr/>
          <p:nvPr/>
        </p:nvSpPr>
        <p:spPr>
          <a:xfrm>
            <a:off x="10192624" y="1181099"/>
            <a:ext cx="1999376" cy="567690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5D613E3-67B2-2495-C4CD-CB45F587C8B0}"/>
              </a:ext>
            </a:extLst>
          </p:cNvPr>
          <p:cNvSpPr txBox="1"/>
          <p:nvPr/>
        </p:nvSpPr>
        <p:spPr>
          <a:xfrm>
            <a:off x="5615328" y="1689950"/>
            <a:ext cx="4713966" cy="38456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  <a:spcAft>
                <a:spcPts val="800"/>
              </a:spcAft>
            </a:pPr>
            <a:r>
              <a:rPr lang="ko-KR" altLang="ko-KR" sz="105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상단에 검은색 바가 표시된 항목은 모두 물리</a:t>
            </a:r>
            <a:r>
              <a:rPr lang="en-US" altLang="ko-KR" sz="105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</a:t>
            </a:r>
            <a:r>
              <a:rPr lang="ko-KR" altLang="ko-KR" sz="105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서버입니다</a:t>
            </a:r>
            <a:r>
              <a:rPr lang="en-US" altLang="ko-KR" sz="105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 </a:t>
            </a:r>
          </a:p>
          <a:p>
            <a:pPr algn="just">
              <a:lnSpc>
                <a:spcPct val="130000"/>
              </a:lnSpc>
              <a:spcAft>
                <a:spcPts val="800"/>
              </a:spcAft>
            </a:pPr>
            <a:r>
              <a:rPr lang="ko-KR" altLang="en-US" sz="105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물리 서버는</a:t>
            </a:r>
            <a:r>
              <a:rPr lang="ko-KR" altLang="ko-KR" sz="105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경우에 따라 두</a:t>
            </a:r>
            <a:r>
              <a:rPr lang="en-US" altLang="ko-KR" sz="105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</a:t>
            </a:r>
            <a:r>
              <a:rPr lang="ko-KR" altLang="ko-KR" sz="105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개 이상의 아이피를 가질 수 있습니다</a:t>
            </a:r>
            <a:r>
              <a:rPr lang="en-US" altLang="ko-KR" sz="105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 </a:t>
            </a:r>
          </a:p>
          <a:p>
            <a:pPr algn="just">
              <a:lnSpc>
                <a:spcPct val="130000"/>
              </a:lnSpc>
              <a:spcAft>
                <a:spcPts val="800"/>
              </a:spcAft>
            </a:pPr>
            <a:r>
              <a:rPr lang="ko-KR" altLang="ko-KR" sz="105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표시되는 항목은 아래와 같습니다</a:t>
            </a:r>
            <a:r>
              <a:rPr lang="en-US" altLang="ko-KR" sz="105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</a:t>
            </a:r>
          </a:p>
          <a:p>
            <a:pPr algn="just">
              <a:lnSpc>
                <a:spcPct val="130000"/>
              </a:lnSpc>
              <a:spcAft>
                <a:spcPts val="800"/>
              </a:spcAft>
            </a:pPr>
            <a:r>
              <a:rPr lang="en-US" altLang="ko-KR" sz="105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</a:t>
            </a:r>
            <a:r>
              <a:rPr lang="ko-KR" altLang="ko-KR" sz="1050" kern="100" dirty="0" err="1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내외부</a:t>
            </a:r>
            <a:r>
              <a:rPr lang="ko-KR" altLang="ko-KR" sz="105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아이피</a:t>
            </a:r>
            <a:endParaRPr lang="en-US" altLang="ko-KR" sz="1050" kern="100" dirty="0"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algn="just">
              <a:lnSpc>
                <a:spcPct val="130000"/>
              </a:lnSpc>
              <a:spcAft>
                <a:spcPts val="800"/>
              </a:spcAft>
            </a:pPr>
            <a:r>
              <a:rPr lang="en-US" altLang="ko-KR" sz="105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CPU </a:t>
            </a:r>
            <a:r>
              <a:rPr lang="ko-KR" altLang="ko-KR" sz="105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정보</a:t>
            </a:r>
            <a:r>
              <a:rPr lang="en-US" altLang="ko-KR" sz="105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(AWS</a:t>
            </a:r>
            <a:r>
              <a:rPr lang="ko-KR" altLang="ko-KR" sz="105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의 경우 아마존이 제공하는 가장 유사한 사양의</a:t>
            </a:r>
            <a:r>
              <a:rPr lang="en-US" altLang="ko-KR" sz="105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CPU </a:t>
            </a:r>
            <a:r>
              <a:rPr lang="ko-KR" altLang="ko-KR" sz="105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정보</a:t>
            </a:r>
            <a:r>
              <a:rPr lang="en-US" altLang="ko-KR" sz="105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)</a:t>
            </a:r>
            <a:endParaRPr lang="ko-KR" altLang="ko-KR" sz="1050" kern="100" dirty="0"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algn="just">
              <a:lnSpc>
                <a:spcPct val="130000"/>
              </a:lnSpc>
              <a:spcAft>
                <a:spcPts val="800"/>
              </a:spcAft>
            </a:pPr>
            <a:r>
              <a:rPr lang="en-US" altLang="ko-KR" sz="105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</a:t>
            </a:r>
            <a:r>
              <a:rPr lang="ko-KR" altLang="ko-KR" sz="105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하드웨어</a:t>
            </a:r>
            <a:r>
              <a:rPr lang="en-US" altLang="ko-KR" sz="105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: CPU </a:t>
            </a:r>
            <a:r>
              <a:rPr lang="ko-KR" altLang="ko-KR" sz="105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코어</a:t>
            </a:r>
            <a:r>
              <a:rPr lang="en-US" altLang="ko-KR" sz="105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</a:t>
            </a:r>
            <a:r>
              <a:rPr lang="ko-KR" altLang="ko-KR" sz="105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수와</a:t>
            </a:r>
            <a:r>
              <a:rPr lang="en-US" altLang="ko-KR" sz="105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RAM </a:t>
            </a:r>
            <a:r>
              <a:rPr lang="ko-KR" altLang="ko-KR" sz="105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정보</a:t>
            </a:r>
          </a:p>
          <a:p>
            <a:pPr algn="just">
              <a:lnSpc>
                <a:spcPct val="130000"/>
              </a:lnSpc>
              <a:spcAft>
                <a:spcPts val="800"/>
              </a:spcAft>
            </a:pPr>
            <a:r>
              <a:rPr lang="en-US" altLang="ko-KR" sz="105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OS : OS </a:t>
            </a:r>
            <a:r>
              <a:rPr lang="ko-KR" altLang="ko-KR" sz="105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종류와 내부연산 비트 수</a:t>
            </a:r>
          </a:p>
          <a:p>
            <a:pPr algn="just">
              <a:lnSpc>
                <a:spcPct val="130000"/>
              </a:lnSpc>
              <a:spcAft>
                <a:spcPts val="800"/>
              </a:spcAft>
            </a:pPr>
            <a:r>
              <a:rPr lang="en-US" altLang="ko-KR" sz="105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</a:t>
            </a:r>
            <a:r>
              <a:rPr lang="ko-KR" altLang="ko-KR" sz="105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버전</a:t>
            </a:r>
            <a:r>
              <a:rPr lang="en-US" altLang="ko-KR" sz="105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: OS</a:t>
            </a:r>
            <a:r>
              <a:rPr lang="ko-KR" altLang="ko-KR" sz="105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의 정보</a:t>
            </a:r>
            <a:r>
              <a:rPr lang="en-US" altLang="ko-KR" sz="105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(AWS</a:t>
            </a:r>
            <a:r>
              <a:rPr lang="ko-KR" altLang="ko-KR" sz="105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의 경우 아마존 인스턴스 이미지의 정보</a:t>
            </a:r>
            <a:r>
              <a:rPr lang="en-US" altLang="ko-KR" sz="105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)</a:t>
            </a:r>
            <a:endParaRPr lang="ko-KR" altLang="ko-KR" sz="1050" kern="100" dirty="0"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algn="just">
              <a:lnSpc>
                <a:spcPct val="130000"/>
              </a:lnSpc>
              <a:spcAft>
                <a:spcPts val="800"/>
              </a:spcAft>
            </a:pPr>
            <a:r>
              <a:rPr lang="en-US" altLang="ko-KR" sz="105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</a:t>
            </a:r>
            <a:r>
              <a:rPr lang="ko-KR" altLang="ko-KR" sz="105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로그</a:t>
            </a:r>
            <a:r>
              <a:rPr lang="en-US" altLang="ko-KR" sz="105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</a:t>
            </a:r>
            <a:r>
              <a:rPr lang="ko-KR" altLang="ko-KR" sz="105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카운트</a:t>
            </a:r>
            <a:r>
              <a:rPr lang="en-US" altLang="ko-KR" sz="105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: </a:t>
            </a:r>
            <a:r>
              <a:rPr lang="ko-KR" altLang="en-US" sz="1050" kern="100" dirty="0" err="1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노드브레이커가</a:t>
            </a:r>
            <a:r>
              <a:rPr lang="ko-KR" altLang="ko-KR" sz="105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생성한 전체 </a:t>
            </a:r>
            <a:r>
              <a:rPr lang="ko-KR" altLang="ko-KR" sz="1050" kern="100" dirty="0" err="1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로그량과</a:t>
            </a:r>
            <a:r>
              <a:rPr lang="ko-KR" altLang="ko-KR" sz="105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최종 집계</a:t>
            </a:r>
            <a:r>
              <a:rPr lang="en-US" altLang="ko-KR" sz="105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</a:t>
            </a:r>
            <a:r>
              <a:rPr lang="ko-KR" altLang="ko-KR" sz="105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시간</a:t>
            </a:r>
          </a:p>
          <a:p>
            <a:pPr algn="just">
              <a:lnSpc>
                <a:spcPct val="130000"/>
              </a:lnSpc>
              <a:spcAft>
                <a:spcPts val="800"/>
              </a:spcAft>
            </a:pPr>
            <a:r>
              <a:rPr lang="en-US" altLang="ko-KR" sz="105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</a:t>
            </a:r>
            <a:r>
              <a:rPr lang="ko-KR" altLang="ko-KR" sz="105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로그</a:t>
            </a:r>
            <a:r>
              <a:rPr lang="en-US" altLang="ko-KR" sz="105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</a:t>
            </a:r>
            <a:r>
              <a:rPr lang="ko-KR" altLang="ko-KR" sz="105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사이즈</a:t>
            </a:r>
            <a:r>
              <a:rPr lang="en-US" altLang="ko-KR" sz="105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: </a:t>
            </a:r>
            <a:r>
              <a:rPr lang="ko-KR" altLang="en-US" sz="1050" kern="100" dirty="0" err="1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노드브레이커가</a:t>
            </a:r>
            <a:r>
              <a:rPr lang="ko-KR" altLang="ko-KR" sz="105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생성한 전체 로그사이즈와 최종 집계</a:t>
            </a:r>
            <a:r>
              <a:rPr lang="en-US" altLang="ko-KR" sz="105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</a:t>
            </a:r>
            <a:r>
              <a:rPr lang="ko-KR" altLang="ko-KR" sz="105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시간</a:t>
            </a:r>
          </a:p>
          <a:p>
            <a:pPr algn="just">
              <a:lnSpc>
                <a:spcPct val="130000"/>
              </a:lnSpc>
              <a:spcAft>
                <a:spcPts val="800"/>
              </a:spcAft>
            </a:pPr>
            <a:r>
              <a:rPr lang="en-US" altLang="ko-KR" sz="105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</a:t>
            </a:r>
            <a:r>
              <a:rPr lang="ko-KR" altLang="ko-KR" sz="105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도메인</a:t>
            </a:r>
            <a:r>
              <a:rPr lang="en-US" altLang="ko-KR" sz="105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: </a:t>
            </a:r>
            <a:r>
              <a:rPr lang="ko-KR" altLang="ko-KR" sz="105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할당된 도메인</a:t>
            </a:r>
          </a:p>
          <a:p>
            <a:pPr algn="just">
              <a:lnSpc>
                <a:spcPct val="130000"/>
              </a:lnSpc>
              <a:spcAft>
                <a:spcPts val="800"/>
              </a:spcAft>
            </a:pPr>
            <a:r>
              <a:rPr lang="en-US" altLang="ko-KR" sz="105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</a:t>
            </a:r>
            <a:r>
              <a:rPr lang="ko-KR" altLang="ko-KR" sz="105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관리자</a:t>
            </a:r>
            <a:r>
              <a:rPr lang="en-US" altLang="ko-KR" sz="105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: </a:t>
            </a:r>
            <a:r>
              <a:rPr lang="ko-KR" altLang="ko-KR" sz="105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관리자 정보</a:t>
            </a:r>
            <a:r>
              <a:rPr lang="en-US" altLang="ko-KR" sz="105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, </a:t>
            </a:r>
            <a:r>
              <a:rPr lang="ko-KR" altLang="ko-KR" sz="105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연락처</a:t>
            </a:r>
          </a:p>
        </p:txBody>
      </p:sp>
      <p:sp>
        <p:nvSpPr>
          <p:cNvPr id="15" name="순서도: 수행의 시작/종료 14">
            <a:extLst>
              <a:ext uri="{FF2B5EF4-FFF2-40B4-BE49-F238E27FC236}">
                <a16:creationId xmlns:a16="http://schemas.microsoft.com/office/drawing/2014/main" id="{FF4DD042-A106-6E1A-8D4C-20E11ED4340C}"/>
              </a:ext>
            </a:extLst>
          </p:cNvPr>
          <p:cNvSpPr/>
          <p:nvPr/>
        </p:nvSpPr>
        <p:spPr>
          <a:xfrm>
            <a:off x="185460" y="2851553"/>
            <a:ext cx="1298535" cy="190498"/>
          </a:xfrm>
          <a:prstGeom prst="flowChartTerminator">
            <a:avLst/>
          </a:prstGeom>
          <a:noFill/>
          <a:ln w="28575">
            <a:solidFill>
              <a:srgbClr val="EF62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70E588A6-68C6-AF7F-B429-C132FE911FEF}"/>
              </a:ext>
            </a:extLst>
          </p:cNvPr>
          <p:cNvGrpSpPr/>
          <p:nvPr/>
        </p:nvGrpSpPr>
        <p:grpSpPr>
          <a:xfrm>
            <a:off x="-5856" y="0"/>
            <a:ext cx="1708822" cy="1166870"/>
            <a:chOff x="-5856" y="0"/>
            <a:chExt cx="1708822" cy="1166870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6CF3E6EF-88B4-89D3-C98C-3B1911663639}"/>
                </a:ext>
              </a:extLst>
            </p:cNvPr>
            <p:cNvSpPr/>
            <p:nvPr/>
          </p:nvSpPr>
          <p:spPr>
            <a:xfrm>
              <a:off x="2" y="0"/>
              <a:ext cx="1702964" cy="116687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997A2AEF-0868-DEC3-AC8E-D07C957C3A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856" y="352641"/>
              <a:ext cx="1205483" cy="502761"/>
            </a:xfrm>
            <a:prstGeom prst="rect">
              <a:avLst/>
            </a:prstGeom>
          </p:spPr>
        </p:pic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0F4CA9F5-4278-E3ED-9DE8-72B9D858EC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6731" y="1730460"/>
            <a:ext cx="3332937" cy="4127416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3F6C79A1-E31D-305B-1FF9-52AB315B01C1}"/>
              </a:ext>
            </a:extLst>
          </p:cNvPr>
          <p:cNvGrpSpPr/>
          <p:nvPr/>
        </p:nvGrpSpPr>
        <p:grpSpPr>
          <a:xfrm>
            <a:off x="3244510" y="2659795"/>
            <a:ext cx="333375" cy="276999"/>
            <a:chOff x="962443" y="2070462"/>
            <a:chExt cx="333375" cy="276999"/>
          </a:xfrm>
        </p:grpSpPr>
        <p:sp>
          <p:nvSpPr>
            <p:cNvPr id="18" name="순서도: 연결자 17">
              <a:extLst>
                <a:ext uri="{FF2B5EF4-FFF2-40B4-BE49-F238E27FC236}">
                  <a16:creationId xmlns:a16="http://schemas.microsoft.com/office/drawing/2014/main" id="{D1082551-A7FC-8DE8-2B6B-A8923DB825A7}"/>
                </a:ext>
              </a:extLst>
            </p:cNvPr>
            <p:cNvSpPr/>
            <p:nvPr/>
          </p:nvSpPr>
          <p:spPr>
            <a:xfrm>
              <a:off x="998005" y="2103234"/>
              <a:ext cx="200026" cy="195261"/>
            </a:xfrm>
            <a:prstGeom prst="flowChartConnector">
              <a:avLst/>
            </a:prstGeom>
            <a:solidFill>
              <a:srgbClr val="EF6262"/>
            </a:solidFill>
            <a:ln>
              <a:solidFill>
                <a:srgbClr val="EF626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17E0AE0-26CE-982F-94E7-98C5D54E9873}"/>
                </a:ext>
              </a:extLst>
            </p:cNvPr>
            <p:cNvSpPr txBox="1"/>
            <p:nvPr/>
          </p:nvSpPr>
          <p:spPr>
            <a:xfrm>
              <a:off x="962443" y="2070462"/>
              <a:ext cx="33337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  <a:t>1</a:t>
              </a:r>
              <a:endParaRPr lang="ko-KR" altLang="en-US" sz="12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A18C4192-D11B-94C0-C6C8-ECC6BF002F36}"/>
              </a:ext>
            </a:extLst>
          </p:cNvPr>
          <p:cNvGrpSpPr/>
          <p:nvPr/>
        </p:nvGrpSpPr>
        <p:grpSpPr>
          <a:xfrm>
            <a:off x="5589388" y="2621530"/>
            <a:ext cx="333375" cy="276999"/>
            <a:chOff x="962443" y="2070462"/>
            <a:chExt cx="333375" cy="276999"/>
          </a:xfrm>
        </p:grpSpPr>
        <p:sp>
          <p:nvSpPr>
            <p:cNvPr id="21" name="순서도: 연결자 20">
              <a:extLst>
                <a:ext uri="{FF2B5EF4-FFF2-40B4-BE49-F238E27FC236}">
                  <a16:creationId xmlns:a16="http://schemas.microsoft.com/office/drawing/2014/main" id="{05F5A5E4-1CAA-1088-2DCB-D647C89848F0}"/>
                </a:ext>
              </a:extLst>
            </p:cNvPr>
            <p:cNvSpPr/>
            <p:nvPr/>
          </p:nvSpPr>
          <p:spPr>
            <a:xfrm>
              <a:off x="998005" y="2103234"/>
              <a:ext cx="200026" cy="195261"/>
            </a:xfrm>
            <a:prstGeom prst="flowChartConnector">
              <a:avLst/>
            </a:prstGeom>
            <a:solidFill>
              <a:srgbClr val="EF6262"/>
            </a:solidFill>
            <a:ln>
              <a:solidFill>
                <a:srgbClr val="EF626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82B7A80-D1BF-1AE5-DF3D-7FDCAD53F447}"/>
                </a:ext>
              </a:extLst>
            </p:cNvPr>
            <p:cNvSpPr txBox="1"/>
            <p:nvPr/>
          </p:nvSpPr>
          <p:spPr>
            <a:xfrm>
              <a:off x="962443" y="2070462"/>
              <a:ext cx="33337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  <a:t>1</a:t>
              </a:r>
              <a:endParaRPr lang="ko-KR" altLang="en-US" sz="12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2D1588B5-3DBB-97F1-B8C5-108C2872B7D5}"/>
              </a:ext>
            </a:extLst>
          </p:cNvPr>
          <p:cNvGrpSpPr/>
          <p:nvPr/>
        </p:nvGrpSpPr>
        <p:grpSpPr>
          <a:xfrm>
            <a:off x="3244510" y="3079582"/>
            <a:ext cx="333375" cy="276999"/>
            <a:chOff x="962443" y="2070462"/>
            <a:chExt cx="333375" cy="276999"/>
          </a:xfrm>
        </p:grpSpPr>
        <p:sp>
          <p:nvSpPr>
            <p:cNvPr id="24" name="순서도: 연결자 23">
              <a:extLst>
                <a:ext uri="{FF2B5EF4-FFF2-40B4-BE49-F238E27FC236}">
                  <a16:creationId xmlns:a16="http://schemas.microsoft.com/office/drawing/2014/main" id="{9126F1AC-8E5B-9D77-87BB-90CC9FD76489}"/>
                </a:ext>
              </a:extLst>
            </p:cNvPr>
            <p:cNvSpPr/>
            <p:nvPr/>
          </p:nvSpPr>
          <p:spPr>
            <a:xfrm>
              <a:off x="998005" y="2103234"/>
              <a:ext cx="200026" cy="195261"/>
            </a:xfrm>
            <a:prstGeom prst="flowChartConnector">
              <a:avLst/>
            </a:prstGeom>
            <a:solidFill>
              <a:srgbClr val="EF6262"/>
            </a:solidFill>
            <a:ln>
              <a:solidFill>
                <a:srgbClr val="EF626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4BE2D9E-1EC0-FBAA-758F-82267B6945E1}"/>
                </a:ext>
              </a:extLst>
            </p:cNvPr>
            <p:cNvSpPr txBox="1"/>
            <p:nvPr/>
          </p:nvSpPr>
          <p:spPr>
            <a:xfrm>
              <a:off x="962443" y="2070462"/>
              <a:ext cx="33337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  <a:t>2</a:t>
              </a:r>
              <a:endParaRPr lang="ko-KR" altLang="en-US" sz="12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FD76724A-AE8F-447F-B1B5-C6534F8E48F1}"/>
              </a:ext>
            </a:extLst>
          </p:cNvPr>
          <p:cNvGrpSpPr/>
          <p:nvPr/>
        </p:nvGrpSpPr>
        <p:grpSpPr>
          <a:xfrm>
            <a:off x="5594477" y="2937828"/>
            <a:ext cx="333375" cy="276999"/>
            <a:chOff x="962443" y="2070462"/>
            <a:chExt cx="333375" cy="276999"/>
          </a:xfrm>
        </p:grpSpPr>
        <p:sp>
          <p:nvSpPr>
            <p:cNvPr id="29" name="순서도: 연결자 28">
              <a:extLst>
                <a:ext uri="{FF2B5EF4-FFF2-40B4-BE49-F238E27FC236}">
                  <a16:creationId xmlns:a16="http://schemas.microsoft.com/office/drawing/2014/main" id="{F9647DA6-DA71-26E6-9B4D-BA501A1534F1}"/>
                </a:ext>
              </a:extLst>
            </p:cNvPr>
            <p:cNvSpPr/>
            <p:nvPr/>
          </p:nvSpPr>
          <p:spPr>
            <a:xfrm>
              <a:off x="998005" y="2103234"/>
              <a:ext cx="200026" cy="195261"/>
            </a:xfrm>
            <a:prstGeom prst="flowChartConnector">
              <a:avLst/>
            </a:prstGeom>
            <a:solidFill>
              <a:srgbClr val="EF6262"/>
            </a:solidFill>
            <a:ln>
              <a:solidFill>
                <a:srgbClr val="EF626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8F93713-7D3D-F760-0BED-7BDD9DC28162}"/>
                </a:ext>
              </a:extLst>
            </p:cNvPr>
            <p:cNvSpPr txBox="1"/>
            <p:nvPr/>
          </p:nvSpPr>
          <p:spPr>
            <a:xfrm>
              <a:off x="962443" y="2070462"/>
              <a:ext cx="33337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  <a:t>2</a:t>
              </a:r>
              <a:endParaRPr lang="ko-KR" altLang="en-US" sz="12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97726658-E270-FF88-392D-EF857106F420}"/>
              </a:ext>
            </a:extLst>
          </p:cNvPr>
          <p:cNvGrpSpPr/>
          <p:nvPr/>
        </p:nvGrpSpPr>
        <p:grpSpPr>
          <a:xfrm>
            <a:off x="3244509" y="3420768"/>
            <a:ext cx="333375" cy="276999"/>
            <a:chOff x="962443" y="2070462"/>
            <a:chExt cx="333375" cy="276999"/>
          </a:xfrm>
        </p:grpSpPr>
        <p:sp>
          <p:nvSpPr>
            <p:cNvPr id="32" name="순서도: 연결자 31">
              <a:extLst>
                <a:ext uri="{FF2B5EF4-FFF2-40B4-BE49-F238E27FC236}">
                  <a16:creationId xmlns:a16="http://schemas.microsoft.com/office/drawing/2014/main" id="{21736AC2-EC63-7DA6-A5DC-AEB1B60FE308}"/>
                </a:ext>
              </a:extLst>
            </p:cNvPr>
            <p:cNvSpPr/>
            <p:nvPr/>
          </p:nvSpPr>
          <p:spPr>
            <a:xfrm>
              <a:off x="998005" y="2103234"/>
              <a:ext cx="200026" cy="195261"/>
            </a:xfrm>
            <a:prstGeom prst="flowChartConnector">
              <a:avLst/>
            </a:prstGeom>
            <a:solidFill>
              <a:srgbClr val="EF6262"/>
            </a:solidFill>
            <a:ln>
              <a:solidFill>
                <a:srgbClr val="EF626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6B5207C-9F48-9397-9C92-A3238D7125FE}"/>
                </a:ext>
              </a:extLst>
            </p:cNvPr>
            <p:cNvSpPr txBox="1"/>
            <p:nvPr/>
          </p:nvSpPr>
          <p:spPr>
            <a:xfrm>
              <a:off x="962443" y="2070462"/>
              <a:ext cx="33337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  <a:t>3</a:t>
              </a:r>
              <a:endParaRPr lang="ko-KR" altLang="en-US" sz="12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D706493E-2EBB-2E32-CE50-F46FE486D4D5}"/>
              </a:ext>
            </a:extLst>
          </p:cNvPr>
          <p:cNvGrpSpPr/>
          <p:nvPr/>
        </p:nvGrpSpPr>
        <p:grpSpPr>
          <a:xfrm>
            <a:off x="5600119" y="3264437"/>
            <a:ext cx="333375" cy="276999"/>
            <a:chOff x="962443" y="2070462"/>
            <a:chExt cx="333375" cy="276999"/>
          </a:xfrm>
        </p:grpSpPr>
        <p:sp>
          <p:nvSpPr>
            <p:cNvPr id="35" name="순서도: 연결자 34">
              <a:extLst>
                <a:ext uri="{FF2B5EF4-FFF2-40B4-BE49-F238E27FC236}">
                  <a16:creationId xmlns:a16="http://schemas.microsoft.com/office/drawing/2014/main" id="{178D1E8B-9A3D-E753-B56E-B319A61B4652}"/>
                </a:ext>
              </a:extLst>
            </p:cNvPr>
            <p:cNvSpPr/>
            <p:nvPr/>
          </p:nvSpPr>
          <p:spPr>
            <a:xfrm>
              <a:off x="998005" y="2103234"/>
              <a:ext cx="200026" cy="195261"/>
            </a:xfrm>
            <a:prstGeom prst="flowChartConnector">
              <a:avLst/>
            </a:prstGeom>
            <a:solidFill>
              <a:srgbClr val="EF6262"/>
            </a:solidFill>
            <a:ln>
              <a:solidFill>
                <a:srgbClr val="EF626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4C19C8E-576C-8505-E60F-EF64B5739973}"/>
                </a:ext>
              </a:extLst>
            </p:cNvPr>
            <p:cNvSpPr txBox="1"/>
            <p:nvPr/>
          </p:nvSpPr>
          <p:spPr>
            <a:xfrm>
              <a:off x="962443" y="2070462"/>
              <a:ext cx="33337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  <a:t>3</a:t>
              </a:r>
              <a:endParaRPr lang="ko-KR" altLang="en-US" sz="12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63B37146-81B0-85B1-5A7A-B4D544886951}"/>
              </a:ext>
            </a:extLst>
          </p:cNvPr>
          <p:cNvGrpSpPr/>
          <p:nvPr/>
        </p:nvGrpSpPr>
        <p:grpSpPr>
          <a:xfrm>
            <a:off x="3244509" y="3773967"/>
            <a:ext cx="333375" cy="276999"/>
            <a:chOff x="962443" y="2070462"/>
            <a:chExt cx="333375" cy="276999"/>
          </a:xfrm>
        </p:grpSpPr>
        <p:sp>
          <p:nvSpPr>
            <p:cNvPr id="38" name="순서도: 연결자 37">
              <a:extLst>
                <a:ext uri="{FF2B5EF4-FFF2-40B4-BE49-F238E27FC236}">
                  <a16:creationId xmlns:a16="http://schemas.microsoft.com/office/drawing/2014/main" id="{DD105483-57D7-C52A-A049-8EDBE950D180}"/>
                </a:ext>
              </a:extLst>
            </p:cNvPr>
            <p:cNvSpPr/>
            <p:nvPr/>
          </p:nvSpPr>
          <p:spPr>
            <a:xfrm>
              <a:off x="998005" y="2103234"/>
              <a:ext cx="200026" cy="195261"/>
            </a:xfrm>
            <a:prstGeom prst="flowChartConnector">
              <a:avLst/>
            </a:prstGeom>
            <a:solidFill>
              <a:srgbClr val="EF6262"/>
            </a:solidFill>
            <a:ln>
              <a:solidFill>
                <a:srgbClr val="EF626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8E64E1F-D6C7-62D5-C473-9F39CA52F8A7}"/>
                </a:ext>
              </a:extLst>
            </p:cNvPr>
            <p:cNvSpPr txBox="1"/>
            <p:nvPr/>
          </p:nvSpPr>
          <p:spPr>
            <a:xfrm>
              <a:off x="962443" y="2070462"/>
              <a:ext cx="33337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  <a:t>4</a:t>
              </a:r>
              <a:endParaRPr lang="ko-KR" altLang="en-US" sz="12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A9E8D7A3-DBB6-999C-A400-88EADDA665DD}"/>
              </a:ext>
            </a:extLst>
          </p:cNvPr>
          <p:cNvGrpSpPr/>
          <p:nvPr/>
        </p:nvGrpSpPr>
        <p:grpSpPr>
          <a:xfrm>
            <a:off x="5595345" y="3584285"/>
            <a:ext cx="333375" cy="276999"/>
            <a:chOff x="962443" y="2070462"/>
            <a:chExt cx="333375" cy="276999"/>
          </a:xfrm>
        </p:grpSpPr>
        <p:sp>
          <p:nvSpPr>
            <p:cNvPr id="41" name="순서도: 연결자 40">
              <a:extLst>
                <a:ext uri="{FF2B5EF4-FFF2-40B4-BE49-F238E27FC236}">
                  <a16:creationId xmlns:a16="http://schemas.microsoft.com/office/drawing/2014/main" id="{7BAA0543-0ED8-8436-50AC-E63E5BCA6F0F}"/>
                </a:ext>
              </a:extLst>
            </p:cNvPr>
            <p:cNvSpPr/>
            <p:nvPr/>
          </p:nvSpPr>
          <p:spPr>
            <a:xfrm>
              <a:off x="998005" y="2103234"/>
              <a:ext cx="200026" cy="195261"/>
            </a:xfrm>
            <a:prstGeom prst="flowChartConnector">
              <a:avLst/>
            </a:prstGeom>
            <a:solidFill>
              <a:srgbClr val="EF6262"/>
            </a:solidFill>
            <a:ln>
              <a:solidFill>
                <a:srgbClr val="EF626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7457477-08FB-F75E-6AFE-D5FD164B1018}"/>
                </a:ext>
              </a:extLst>
            </p:cNvPr>
            <p:cNvSpPr txBox="1"/>
            <p:nvPr/>
          </p:nvSpPr>
          <p:spPr>
            <a:xfrm>
              <a:off x="962443" y="2070462"/>
              <a:ext cx="33337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  <a:t>4</a:t>
              </a:r>
              <a:endParaRPr lang="ko-KR" altLang="en-US" sz="12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D9E31A4D-48CF-1354-59B7-7A554B489569}"/>
              </a:ext>
            </a:extLst>
          </p:cNvPr>
          <p:cNvGrpSpPr/>
          <p:nvPr/>
        </p:nvGrpSpPr>
        <p:grpSpPr>
          <a:xfrm>
            <a:off x="3244508" y="4122903"/>
            <a:ext cx="333375" cy="276999"/>
            <a:chOff x="962443" y="2070462"/>
            <a:chExt cx="333375" cy="276999"/>
          </a:xfrm>
        </p:grpSpPr>
        <p:sp>
          <p:nvSpPr>
            <p:cNvPr id="44" name="순서도: 연결자 43">
              <a:extLst>
                <a:ext uri="{FF2B5EF4-FFF2-40B4-BE49-F238E27FC236}">
                  <a16:creationId xmlns:a16="http://schemas.microsoft.com/office/drawing/2014/main" id="{315770F9-3D6A-449A-934F-F88543C4A387}"/>
                </a:ext>
              </a:extLst>
            </p:cNvPr>
            <p:cNvSpPr/>
            <p:nvPr/>
          </p:nvSpPr>
          <p:spPr>
            <a:xfrm>
              <a:off x="998005" y="2103234"/>
              <a:ext cx="200026" cy="195261"/>
            </a:xfrm>
            <a:prstGeom prst="flowChartConnector">
              <a:avLst/>
            </a:prstGeom>
            <a:solidFill>
              <a:srgbClr val="EF6262"/>
            </a:solidFill>
            <a:ln>
              <a:solidFill>
                <a:srgbClr val="EF626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9000C7FA-C34F-E748-D658-C5D4BE9526EC}"/>
                </a:ext>
              </a:extLst>
            </p:cNvPr>
            <p:cNvSpPr txBox="1"/>
            <p:nvPr/>
          </p:nvSpPr>
          <p:spPr>
            <a:xfrm>
              <a:off x="962443" y="2070462"/>
              <a:ext cx="33337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  <a:t>5</a:t>
              </a:r>
              <a:endParaRPr lang="ko-KR" altLang="en-US" sz="12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6CBD333C-2666-30A5-2CD7-4E6B20C79044}"/>
              </a:ext>
            </a:extLst>
          </p:cNvPr>
          <p:cNvGrpSpPr/>
          <p:nvPr/>
        </p:nvGrpSpPr>
        <p:grpSpPr>
          <a:xfrm>
            <a:off x="5595129" y="3911843"/>
            <a:ext cx="333375" cy="276999"/>
            <a:chOff x="962443" y="2070462"/>
            <a:chExt cx="333375" cy="276999"/>
          </a:xfrm>
        </p:grpSpPr>
        <p:sp>
          <p:nvSpPr>
            <p:cNvPr id="47" name="순서도: 연결자 46">
              <a:extLst>
                <a:ext uri="{FF2B5EF4-FFF2-40B4-BE49-F238E27FC236}">
                  <a16:creationId xmlns:a16="http://schemas.microsoft.com/office/drawing/2014/main" id="{20F2C45E-E3E6-1FFD-9F02-86592DAC9792}"/>
                </a:ext>
              </a:extLst>
            </p:cNvPr>
            <p:cNvSpPr/>
            <p:nvPr/>
          </p:nvSpPr>
          <p:spPr>
            <a:xfrm>
              <a:off x="998005" y="2103234"/>
              <a:ext cx="200026" cy="195261"/>
            </a:xfrm>
            <a:prstGeom prst="flowChartConnector">
              <a:avLst/>
            </a:prstGeom>
            <a:solidFill>
              <a:srgbClr val="EF6262"/>
            </a:solidFill>
            <a:ln>
              <a:solidFill>
                <a:srgbClr val="EF626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76DA150D-3DC3-A7C3-73BA-0669109BA378}"/>
                </a:ext>
              </a:extLst>
            </p:cNvPr>
            <p:cNvSpPr txBox="1"/>
            <p:nvPr/>
          </p:nvSpPr>
          <p:spPr>
            <a:xfrm>
              <a:off x="962443" y="2070462"/>
              <a:ext cx="33337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  <a:t>5</a:t>
              </a:r>
              <a:endParaRPr lang="ko-KR" altLang="en-US" sz="12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D492A27E-8AF1-0499-B05D-57EA1FF41380}"/>
              </a:ext>
            </a:extLst>
          </p:cNvPr>
          <p:cNvGrpSpPr/>
          <p:nvPr/>
        </p:nvGrpSpPr>
        <p:grpSpPr>
          <a:xfrm>
            <a:off x="3244508" y="4463697"/>
            <a:ext cx="333375" cy="276999"/>
            <a:chOff x="962443" y="2070462"/>
            <a:chExt cx="333375" cy="276999"/>
          </a:xfrm>
        </p:grpSpPr>
        <p:sp>
          <p:nvSpPr>
            <p:cNvPr id="50" name="순서도: 연결자 49">
              <a:extLst>
                <a:ext uri="{FF2B5EF4-FFF2-40B4-BE49-F238E27FC236}">
                  <a16:creationId xmlns:a16="http://schemas.microsoft.com/office/drawing/2014/main" id="{0CF68A45-49E7-4A58-A765-4D3C8E62CCC9}"/>
                </a:ext>
              </a:extLst>
            </p:cNvPr>
            <p:cNvSpPr/>
            <p:nvPr/>
          </p:nvSpPr>
          <p:spPr>
            <a:xfrm>
              <a:off x="998005" y="2103234"/>
              <a:ext cx="200026" cy="195261"/>
            </a:xfrm>
            <a:prstGeom prst="flowChartConnector">
              <a:avLst/>
            </a:prstGeom>
            <a:solidFill>
              <a:srgbClr val="EF6262"/>
            </a:solidFill>
            <a:ln>
              <a:solidFill>
                <a:srgbClr val="EF626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2E0248DE-7E34-E5C9-7548-AFF3C324014B}"/>
                </a:ext>
              </a:extLst>
            </p:cNvPr>
            <p:cNvSpPr txBox="1"/>
            <p:nvPr/>
          </p:nvSpPr>
          <p:spPr>
            <a:xfrm>
              <a:off x="962443" y="2070462"/>
              <a:ext cx="33337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  <a:t>6</a:t>
              </a:r>
              <a:endParaRPr lang="ko-KR" altLang="en-US" sz="12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</p:txBody>
        </p: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B0896B1D-4494-479D-6E5B-EE33F700A2E4}"/>
              </a:ext>
            </a:extLst>
          </p:cNvPr>
          <p:cNvGrpSpPr/>
          <p:nvPr/>
        </p:nvGrpSpPr>
        <p:grpSpPr>
          <a:xfrm>
            <a:off x="5607793" y="4231253"/>
            <a:ext cx="333375" cy="276999"/>
            <a:chOff x="962443" y="2070462"/>
            <a:chExt cx="333375" cy="276999"/>
          </a:xfrm>
        </p:grpSpPr>
        <p:sp>
          <p:nvSpPr>
            <p:cNvPr id="53" name="순서도: 연결자 52">
              <a:extLst>
                <a:ext uri="{FF2B5EF4-FFF2-40B4-BE49-F238E27FC236}">
                  <a16:creationId xmlns:a16="http://schemas.microsoft.com/office/drawing/2014/main" id="{9593E69B-7337-9B88-00C3-C8142F1E902F}"/>
                </a:ext>
              </a:extLst>
            </p:cNvPr>
            <p:cNvSpPr/>
            <p:nvPr/>
          </p:nvSpPr>
          <p:spPr>
            <a:xfrm>
              <a:off x="998005" y="2103234"/>
              <a:ext cx="200026" cy="195261"/>
            </a:xfrm>
            <a:prstGeom prst="flowChartConnector">
              <a:avLst/>
            </a:prstGeom>
            <a:solidFill>
              <a:srgbClr val="EF6262"/>
            </a:solidFill>
            <a:ln>
              <a:solidFill>
                <a:srgbClr val="EF626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7DEF6A1E-66F9-7542-482B-9EE94653C239}"/>
                </a:ext>
              </a:extLst>
            </p:cNvPr>
            <p:cNvSpPr txBox="1"/>
            <p:nvPr/>
          </p:nvSpPr>
          <p:spPr>
            <a:xfrm>
              <a:off x="962443" y="2070462"/>
              <a:ext cx="33337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  <a:t>6</a:t>
              </a:r>
              <a:endParaRPr lang="ko-KR" altLang="en-US" sz="12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</p:txBody>
        </p:sp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2F74C835-9549-03C3-AEE5-C5D747CC873F}"/>
              </a:ext>
            </a:extLst>
          </p:cNvPr>
          <p:cNvGrpSpPr/>
          <p:nvPr/>
        </p:nvGrpSpPr>
        <p:grpSpPr>
          <a:xfrm>
            <a:off x="3249127" y="4819294"/>
            <a:ext cx="333375" cy="276999"/>
            <a:chOff x="962443" y="2070462"/>
            <a:chExt cx="333375" cy="276999"/>
          </a:xfrm>
        </p:grpSpPr>
        <p:sp>
          <p:nvSpPr>
            <p:cNvPr id="56" name="순서도: 연결자 55">
              <a:extLst>
                <a:ext uri="{FF2B5EF4-FFF2-40B4-BE49-F238E27FC236}">
                  <a16:creationId xmlns:a16="http://schemas.microsoft.com/office/drawing/2014/main" id="{EB122C4A-9063-7C40-3FB7-53C0DFD824C7}"/>
                </a:ext>
              </a:extLst>
            </p:cNvPr>
            <p:cNvSpPr/>
            <p:nvPr/>
          </p:nvSpPr>
          <p:spPr>
            <a:xfrm>
              <a:off x="998005" y="2103234"/>
              <a:ext cx="200026" cy="195261"/>
            </a:xfrm>
            <a:prstGeom prst="flowChartConnector">
              <a:avLst/>
            </a:prstGeom>
            <a:solidFill>
              <a:srgbClr val="EF6262"/>
            </a:solidFill>
            <a:ln>
              <a:solidFill>
                <a:srgbClr val="EF626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C636E07F-E459-DB69-0D8E-D08B23E855A8}"/>
                </a:ext>
              </a:extLst>
            </p:cNvPr>
            <p:cNvSpPr txBox="1"/>
            <p:nvPr/>
          </p:nvSpPr>
          <p:spPr>
            <a:xfrm>
              <a:off x="962443" y="2070462"/>
              <a:ext cx="33337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  <a:t>7</a:t>
              </a:r>
              <a:endParaRPr lang="ko-KR" altLang="en-US" sz="12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</p:txBody>
        </p: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CDA5B5EF-001C-2011-1B85-8355956693C1}"/>
              </a:ext>
            </a:extLst>
          </p:cNvPr>
          <p:cNvGrpSpPr/>
          <p:nvPr/>
        </p:nvGrpSpPr>
        <p:grpSpPr>
          <a:xfrm>
            <a:off x="3253744" y="5165655"/>
            <a:ext cx="333375" cy="276999"/>
            <a:chOff x="962443" y="2070462"/>
            <a:chExt cx="333375" cy="276999"/>
          </a:xfrm>
        </p:grpSpPr>
        <p:sp>
          <p:nvSpPr>
            <p:cNvPr id="59" name="순서도: 연결자 58">
              <a:extLst>
                <a:ext uri="{FF2B5EF4-FFF2-40B4-BE49-F238E27FC236}">
                  <a16:creationId xmlns:a16="http://schemas.microsoft.com/office/drawing/2014/main" id="{8421D65D-1EB3-7F09-4AF6-706AD777637D}"/>
                </a:ext>
              </a:extLst>
            </p:cNvPr>
            <p:cNvSpPr/>
            <p:nvPr/>
          </p:nvSpPr>
          <p:spPr>
            <a:xfrm>
              <a:off x="998005" y="2103234"/>
              <a:ext cx="200026" cy="195261"/>
            </a:xfrm>
            <a:prstGeom prst="flowChartConnector">
              <a:avLst/>
            </a:prstGeom>
            <a:solidFill>
              <a:srgbClr val="EF6262"/>
            </a:solidFill>
            <a:ln>
              <a:solidFill>
                <a:srgbClr val="EF626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5DD24278-36A5-0E65-D914-0B22CE0E48C1}"/>
                </a:ext>
              </a:extLst>
            </p:cNvPr>
            <p:cNvSpPr txBox="1"/>
            <p:nvPr/>
          </p:nvSpPr>
          <p:spPr>
            <a:xfrm>
              <a:off x="962443" y="2070462"/>
              <a:ext cx="33337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  <a:t>8</a:t>
              </a:r>
              <a:endParaRPr lang="ko-KR" altLang="en-US" sz="12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</p:txBody>
        </p: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64A13B94-CEB4-6A04-29BB-41D0E0F14A22}"/>
              </a:ext>
            </a:extLst>
          </p:cNvPr>
          <p:cNvGrpSpPr/>
          <p:nvPr/>
        </p:nvGrpSpPr>
        <p:grpSpPr>
          <a:xfrm>
            <a:off x="3258363" y="5502783"/>
            <a:ext cx="333375" cy="276999"/>
            <a:chOff x="962443" y="2070462"/>
            <a:chExt cx="333375" cy="276999"/>
          </a:xfrm>
        </p:grpSpPr>
        <p:sp>
          <p:nvSpPr>
            <p:cNvPr id="62" name="순서도: 연결자 61">
              <a:extLst>
                <a:ext uri="{FF2B5EF4-FFF2-40B4-BE49-F238E27FC236}">
                  <a16:creationId xmlns:a16="http://schemas.microsoft.com/office/drawing/2014/main" id="{CDE4BD88-0144-DCE1-23E1-79E2508202BF}"/>
                </a:ext>
              </a:extLst>
            </p:cNvPr>
            <p:cNvSpPr/>
            <p:nvPr/>
          </p:nvSpPr>
          <p:spPr>
            <a:xfrm>
              <a:off x="998005" y="2103234"/>
              <a:ext cx="200026" cy="195261"/>
            </a:xfrm>
            <a:prstGeom prst="flowChartConnector">
              <a:avLst/>
            </a:prstGeom>
            <a:solidFill>
              <a:srgbClr val="EF6262"/>
            </a:solidFill>
            <a:ln>
              <a:solidFill>
                <a:srgbClr val="EF626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901B1242-F041-87A0-CD0F-E002F9907DE4}"/>
                </a:ext>
              </a:extLst>
            </p:cNvPr>
            <p:cNvSpPr txBox="1"/>
            <p:nvPr/>
          </p:nvSpPr>
          <p:spPr>
            <a:xfrm>
              <a:off x="962443" y="2070462"/>
              <a:ext cx="33337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  <a:t>9</a:t>
              </a:r>
              <a:endParaRPr lang="ko-KR" altLang="en-US" sz="12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</p:txBody>
        </p:sp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41C50E00-6928-4B94-1A53-C8EC72C48DBC}"/>
              </a:ext>
            </a:extLst>
          </p:cNvPr>
          <p:cNvGrpSpPr/>
          <p:nvPr/>
        </p:nvGrpSpPr>
        <p:grpSpPr>
          <a:xfrm>
            <a:off x="5612412" y="4531432"/>
            <a:ext cx="333375" cy="276999"/>
            <a:chOff x="962443" y="2070462"/>
            <a:chExt cx="333375" cy="276999"/>
          </a:xfrm>
        </p:grpSpPr>
        <p:sp>
          <p:nvSpPr>
            <p:cNvPr id="68" name="순서도: 연결자 67">
              <a:extLst>
                <a:ext uri="{FF2B5EF4-FFF2-40B4-BE49-F238E27FC236}">
                  <a16:creationId xmlns:a16="http://schemas.microsoft.com/office/drawing/2014/main" id="{5FCC5AFD-4778-541D-330D-A2F2B1A7CCBF}"/>
                </a:ext>
              </a:extLst>
            </p:cNvPr>
            <p:cNvSpPr/>
            <p:nvPr/>
          </p:nvSpPr>
          <p:spPr>
            <a:xfrm>
              <a:off x="998005" y="2103234"/>
              <a:ext cx="200026" cy="195261"/>
            </a:xfrm>
            <a:prstGeom prst="flowChartConnector">
              <a:avLst/>
            </a:prstGeom>
            <a:solidFill>
              <a:srgbClr val="EF6262"/>
            </a:solidFill>
            <a:ln>
              <a:solidFill>
                <a:srgbClr val="EF626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A9078CF5-C624-F4A6-B6C1-D92DEBAAB03F}"/>
                </a:ext>
              </a:extLst>
            </p:cNvPr>
            <p:cNvSpPr txBox="1"/>
            <p:nvPr/>
          </p:nvSpPr>
          <p:spPr>
            <a:xfrm>
              <a:off x="962443" y="2070462"/>
              <a:ext cx="33337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  <a:t>7</a:t>
              </a:r>
              <a:endParaRPr lang="ko-KR" altLang="en-US" sz="12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</p:txBody>
        </p:sp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1E7EE289-99C2-15C5-D55B-77895740F6B5}"/>
              </a:ext>
            </a:extLst>
          </p:cNvPr>
          <p:cNvGrpSpPr/>
          <p:nvPr/>
        </p:nvGrpSpPr>
        <p:grpSpPr>
          <a:xfrm>
            <a:off x="5617029" y="4850083"/>
            <a:ext cx="333375" cy="276999"/>
            <a:chOff x="962443" y="2070462"/>
            <a:chExt cx="333375" cy="276999"/>
          </a:xfrm>
        </p:grpSpPr>
        <p:sp>
          <p:nvSpPr>
            <p:cNvPr id="71" name="순서도: 연결자 70">
              <a:extLst>
                <a:ext uri="{FF2B5EF4-FFF2-40B4-BE49-F238E27FC236}">
                  <a16:creationId xmlns:a16="http://schemas.microsoft.com/office/drawing/2014/main" id="{9AA77336-BD84-FF1C-FCE3-41F5D7A90953}"/>
                </a:ext>
              </a:extLst>
            </p:cNvPr>
            <p:cNvSpPr/>
            <p:nvPr/>
          </p:nvSpPr>
          <p:spPr>
            <a:xfrm>
              <a:off x="998005" y="2103234"/>
              <a:ext cx="200026" cy="195261"/>
            </a:xfrm>
            <a:prstGeom prst="flowChartConnector">
              <a:avLst/>
            </a:prstGeom>
            <a:solidFill>
              <a:srgbClr val="EF6262"/>
            </a:solidFill>
            <a:ln>
              <a:solidFill>
                <a:srgbClr val="EF626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383E759F-A111-8618-4FA3-40E802ABFFFB}"/>
                </a:ext>
              </a:extLst>
            </p:cNvPr>
            <p:cNvSpPr txBox="1"/>
            <p:nvPr/>
          </p:nvSpPr>
          <p:spPr>
            <a:xfrm>
              <a:off x="962443" y="2070462"/>
              <a:ext cx="33337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  <a:t>8</a:t>
              </a:r>
              <a:endParaRPr lang="ko-KR" altLang="en-US" sz="12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</p:txBody>
        </p:sp>
      </p:grp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136E419A-63D5-FA48-AB81-99BDF76A4E0C}"/>
              </a:ext>
            </a:extLst>
          </p:cNvPr>
          <p:cNvGrpSpPr/>
          <p:nvPr/>
        </p:nvGrpSpPr>
        <p:grpSpPr>
          <a:xfrm>
            <a:off x="5617032" y="5182589"/>
            <a:ext cx="333375" cy="276999"/>
            <a:chOff x="962443" y="2070462"/>
            <a:chExt cx="333375" cy="276999"/>
          </a:xfrm>
        </p:grpSpPr>
        <p:sp>
          <p:nvSpPr>
            <p:cNvPr id="74" name="순서도: 연결자 73">
              <a:extLst>
                <a:ext uri="{FF2B5EF4-FFF2-40B4-BE49-F238E27FC236}">
                  <a16:creationId xmlns:a16="http://schemas.microsoft.com/office/drawing/2014/main" id="{415A9B30-C48F-92DC-72FA-7E64BBD910BE}"/>
                </a:ext>
              </a:extLst>
            </p:cNvPr>
            <p:cNvSpPr/>
            <p:nvPr/>
          </p:nvSpPr>
          <p:spPr>
            <a:xfrm>
              <a:off x="998005" y="2103234"/>
              <a:ext cx="200026" cy="195261"/>
            </a:xfrm>
            <a:prstGeom prst="flowChartConnector">
              <a:avLst/>
            </a:prstGeom>
            <a:solidFill>
              <a:srgbClr val="EF6262"/>
            </a:solidFill>
            <a:ln>
              <a:solidFill>
                <a:srgbClr val="EF626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2F988E11-BC9E-6814-5300-E62FE1E6FD11}"/>
                </a:ext>
              </a:extLst>
            </p:cNvPr>
            <p:cNvSpPr txBox="1"/>
            <p:nvPr/>
          </p:nvSpPr>
          <p:spPr>
            <a:xfrm>
              <a:off x="962443" y="2070462"/>
              <a:ext cx="33337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  <a:t>9</a:t>
              </a:r>
              <a:endParaRPr lang="ko-KR" altLang="en-US" sz="12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935677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C4DC958-4778-AF03-57A0-D446EDDE1D70}"/>
              </a:ext>
            </a:extLst>
          </p:cNvPr>
          <p:cNvSpPr/>
          <p:nvPr/>
        </p:nvSpPr>
        <p:spPr>
          <a:xfrm>
            <a:off x="0" y="0"/>
            <a:ext cx="12192000" cy="1181099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BD80AD2-C6E7-F39A-76B2-A3FBE3B499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6976" y="489737"/>
            <a:ext cx="10361366" cy="591746"/>
          </a:xfrm>
        </p:spPr>
        <p:txBody>
          <a:bodyPr>
            <a:norm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라</a:t>
            </a:r>
            <a:r>
              <a:rPr lang="en-US" altLang="ko-KR" sz="24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. </a:t>
            </a:r>
            <a:r>
              <a:rPr lang="en-US" altLang="ko-KR" sz="2400" dirty="0">
                <a:solidFill>
                  <a:srgbClr val="EF6262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02. </a:t>
            </a:r>
            <a:r>
              <a:rPr lang="ko-KR" altLang="en-US" sz="2400" dirty="0">
                <a:solidFill>
                  <a:srgbClr val="EF6262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관제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3A4D07A-476F-C75B-1AD4-B79BA2E55C0A}"/>
              </a:ext>
            </a:extLst>
          </p:cNvPr>
          <p:cNvSpPr/>
          <p:nvPr/>
        </p:nvSpPr>
        <p:spPr>
          <a:xfrm>
            <a:off x="2" y="1181099"/>
            <a:ext cx="1702964" cy="5676901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5F7907F-F61F-C825-00F3-7D861E7434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960" y="1339851"/>
            <a:ext cx="1506815" cy="4648199"/>
          </a:xfrm>
        </p:spPr>
        <p:txBody>
          <a:bodyPr>
            <a:noAutofit/>
          </a:bodyPr>
          <a:lstStyle/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가</a:t>
            </a:r>
            <a:r>
              <a:rPr lang="en-US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 </a:t>
            </a: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개요</a:t>
            </a:r>
          </a:p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나</a:t>
            </a:r>
            <a:r>
              <a:rPr lang="en-US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 </a:t>
            </a: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커스터마이징</a:t>
            </a:r>
          </a:p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다</a:t>
            </a:r>
            <a:r>
              <a:rPr lang="en-US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 </a:t>
            </a: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설치</a:t>
            </a:r>
            <a:endParaRPr lang="en-US" altLang="ko-KR" sz="1000" b="1" kern="100" dirty="0">
              <a:solidFill>
                <a:schemeClr val="bg1"/>
              </a:solidFill>
              <a:effectLst/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라</a:t>
            </a:r>
            <a:r>
              <a:rPr lang="en-US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 </a:t>
            </a: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관리자 웹사이트</a:t>
            </a:r>
            <a:endParaRPr lang="en-US" altLang="ko-KR" sz="1000" b="1" kern="100" dirty="0">
              <a:solidFill>
                <a:schemeClr val="bg1"/>
              </a:solidFill>
              <a:effectLst/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01.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관리자 웹사이트 안내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02.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관제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상황판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서버목록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서버상태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서버정보</a:t>
            </a:r>
            <a:endParaRPr lang="en-US" altLang="ko-KR" sz="800" kern="100" dirty="0">
              <a:solidFill>
                <a:schemeClr val="bg1"/>
              </a:solidFill>
              <a:effectLst/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03.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운영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설정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기관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관리자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메모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04.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메소드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스키마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로그</a:t>
            </a:r>
            <a:endParaRPr lang="ko-KR" altLang="ko-KR" sz="200" b="1" kern="100" dirty="0">
              <a:solidFill>
                <a:schemeClr val="bg1"/>
              </a:solidFill>
              <a:effectLst/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마</a:t>
            </a:r>
            <a:r>
              <a:rPr lang="en-US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 </a:t>
            </a: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기타정보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endParaRPr lang="ko-KR" altLang="en-US" sz="11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5BBEED-D91C-88BC-9F5B-17EBD6E32DCB}"/>
              </a:ext>
            </a:extLst>
          </p:cNvPr>
          <p:cNvSpPr txBox="1"/>
          <p:nvPr/>
        </p:nvSpPr>
        <p:spPr>
          <a:xfrm>
            <a:off x="1923176" y="1371312"/>
            <a:ext cx="8204782" cy="267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100" b="1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논리 서버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(</a:t>
            </a:r>
            <a:r>
              <a:rPr lang="ko-KR" altLang="en-US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서버 앱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, </a:t>
            </a:r>
            <a:r>
              <a:rPr lang="ko-KR" altLang="en-US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마이크로 서버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)</a:t>
            </a:r>
            <a:endParaRPr lang="ko-KR" altLang="ko-KR" sz="1100" kern="100" dirty="0"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</p:txBody>
      </p:sp>
      <p:sp>
        <p:nvSpPr>
          <p:cNvPr id="26" name="제목 1">
            <a:extLst>
              <a:ext uri="{FF2B5EF4-FFF2-40B4-BE49-F238E27FC236}">
                <a16:creationId xmlns:a16="http://schemas.microsoft.com/office/drawing/2014/main" id="{1C7E4F99-26FF-880C-C2B2-0CD2B97862FC}"/>
              </a:ext>
            </a:extLst>
          </p:cNvPr>
          <p:cNvSpPr txBox="1">
            <a:spLocks/>
          </p:cNvSpPr>
          <p:nvPr/>
        </p:nvSpPr>
        <p:spPr>
          <a:xfrm>
            <a:off x="8557693" y="125376"/>
            <a:ext cx="3522345" cy="2837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ko-KR" altLang="en-US" sz="1200" dirty="0" err="1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노드브레이커</a:t>
            </a:r>
            <a:r>
              <a:rPr lang="ko-KR" altLang="en-US" sz="12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</a:t>
            </a:r>
            <a:r>
              <a:rPr lang="en-US" altLang="ko-KR" sz="12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1.0 </a:t>
            </a:r>
            <a:r>
              <a:rPr lang="ko-KR" altLang="en-US" sz="12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취급설명서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ED190D9-F8A8-8AA6-1D91-0DEA02DEB670}"/>
              </a:ext>
            </a:extLst>
          </p:cNvPr>
          <p:cNvSpPr/>
          <p:nvPr/>
        </p:nvSpPr>
        <p:spPr>
          <a:xfrm>
            <a:off x="10192624" y="1181099"/>
            <a:ext cx="1999376" cy="567690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5D613E3-67B2-2495-C4CD-CB45F587C8B0}"/>
              </a:ext>
            </a:extLst>
          </p:cNvPr>
          <p:cNvSpPr txBox="1"/>
          <p:nvPr/>
        </p:nvSpPr>
        <p:spPr>
          <a:xfrm>
            <a:off x="5511695" y="2722488"/>
            <a:ext cx="4177749" cy="23498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  <a:spcAft>
                <a:spcPts val="800"/>
              </a:spcAft>
            </a:pPr>
            <a:r>
              <a:rPr lang="ko-KR" altLang="ko-KR" sz="1100" kern="100" dirty="0" err="1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힙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</a:t>
            </a: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메모리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: </a:t>
            </a: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초당 </a:t>
            </a:r>
            <a:r>
              <a:rPr lang="ko-KR" altLang="ko-KR" sz="1100" kern="100" dirty="0" err="1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힙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</a:t>
            </a: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메모리 사용량을 할당된 </a:t>
            </a:r>
            <a:r>
              <a:rPr lang="ko-KR" altLang="ko-KR" sz="1100" kern="100" dirty="0" err="1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메모리량에</a:t>
            </a: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대</a:t>
            </a:r>
            <a:r>
              <a:rPr lang="ko-KR" altLang="en-US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한</a:t>
            </a: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퍼센트로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1</a:t>
            </a: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분간 표시됩니다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 95%</a:t>
            </a: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를 넘어갈 경우 붉은색으로 표시됩니다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</a:t>
            </a:r>
          </a:p>
          <a:p>
            <a:pPr algn="just">
              <a:lnSpc>
                <a:spcPct val="130000"/>
              </a:lnSpc>
              <a:spcAft>
                <a:spcPts val="800"/>
              </a:spcAft>
            </a:pP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포트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: </a:t>
            </a:r>
            <a:r>
              <a:rPr lang="ko-KR" altLang="en-US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논리 서버에</a:t>
            </a: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할당된 포트</a:t>
            </a:r>
            <a:endParaRPr lang="en-US" altLang="ko-KR" sz="1100" kern="100" dirty="0"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algn="just">
              <a:lnSpc>
                <a:spcPct val="130000"/>
              </a:lnSpc>
              <a:spcAft>
                <a:spcPts val="800"/>
              </a:spcAft>
            </a:pP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클러스터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: </a:t>
            </a:r>
            <a:r>
              <a:rPr lang="ko-KR" altLang="en-US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물리 서버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CPU </a:t>
            </a: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코어를 이용하여 클러스터링 된 수</a:t>
            </a:r>
          </a:p>
          <a:p>
            <a:pPr algn="just">
              <a:lnSpc>
                <a:spcPct val="130000"/>
              </a:lnSpc>
              <a:spcAft>
                <a:spcPts val="800"/>
              </a:spcAft>
            </a:pP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메소드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: </a:t>
            </a:r>
            <a:r>
              <a:rPr lang="ko-KR" altLang="en-US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비즈니스</a:t>
            </a: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서버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</a:t>
            </a: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앱일 경우 나타납니다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</a:t>
            </a:r>
            <a:endParaRPr lang="ko-KR" altLang="ko-KR" sz="1100" kern="100" dirty="0"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algn="just">
              <a:lnSpc>
                <a:spcPct val="130000"/>
              </a:lnSpc>
              <a:spcAft>
                <a:spcPts val="800"/>
              </a:spcAft>
            </a:pP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타겟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</a:t>
            </a: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호스트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: </a:t>
            </a:r>
            <a:r>
              <a:rPr lang="ko-KR" altLang="en-US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비즈니스</a:t>
            </a: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서버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</a:t>
            </a: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앱일 경우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, </a:t>
            </a: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업무를 조회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/</a:t>
            </a: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처리하는 호스트 서버 정보입니다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</a:t>
            </a:r>
            <a:endParaRPr lang="ko-KR" altLang="ko-KR" sz="1100" kern="100" dirty="0"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algn="just">
              <a:lnSpc>
                <a:spcPct val="130000"/>
              </a:lnSpc>
              <a:spcAft>
                <a:spcPts val="800"/>
              </a:spcAft>
            </a:pP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프로젝트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/</a:t>
            </a: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개발자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: </a:t>
            </a: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개발자 정보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, </a:t>
            </a: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연락처</a:t>
            </a:r>
          </a:p>
        </p:txBody>
      </p:sp>
      <p:sp>
        <p:nvSpPr>
          <p:cNvPr id="15" name="순서도: 수행의 시작/종료 14">
            <a:extLst>
              <a:ext uri="{FF2B5EF4-FFF2-40B4-BE49-F238E27FC236}">
                <a16:creationId xmlns:a16="http://schemas.microsoft.com/office/drawing/2014/main" id="{FF4DD042-A106-6E1A-8D4C-20E11ED4340C}"/>
              </a:ext>
            </a:extLst>
          </p:cNvPr>
          <p:cNvSpPr/>
          <p:nvPr/>
        </p:nvSpPr>
        <p:spPr>
          <a:xfrm>
            <a:off x="185460" y="2852569"/>
            <a:ext cx="1298535" cy="190498"/>
          </a:xfrm>
          <a:prstGeom prst="flowChartTerminator">
            <a:avLst/>
          </a:prstGeom>
          <a:noFill/>
          <a:ln w="28575">
            <a:solidFill>
              <a:srgbClr val="EF62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70E588A6-68C6-AF7F-B429-C132FE911FEF}"/>
              </a:ext>
            </a:extLst>
          </p:cNvPr>
          <p:cNvGrpSpPr/>
          <p:nvPr/>
        </p:nvGrpSpPr>
        <p:grpSpPr>
          <a:xfrm>
            <a:off x="-5856" y="0"/>
            <a:ext cx="1708822" cy="1166870"/>
            <a:chOff x="-5856" y="0"/>
            <a:chExt cx="1708822" cy="1166870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6CF3E6EF-88B4-89D3-C98C-3B1911663639}"/>
                </a:ext>
              </a:extLst>
            </p:cNvPr>
            <p:cNvSpPr/>
            <p:nvPr/>
          </p:nvSpPr>
          <p:spPr>
            <a:xfrm>
              <a:off x="2" y="0"/>
              <a:ext cx="1702964" cy="116687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997A2AEF-0868-DEC3-AC8E-D07C957C3A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856" y="352641"/>
              <a:ext cx="1205483" cy="502761"/>
            </a:xfrm>
            <a:prstGeom prst="rect">
              <a:avLst/>
            </a:prstGeom>
          </p:spPr>
        </p:pic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743B2332-E867-6C9E-73C1-2B39B4D2CD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6731" y="1738181"/>
            <a:ext cx="3113966" cy="4858028"/>
          </a:xfrm>
          <a:prstGeom prst="rect">
            <a:avLst/>
          </a:prstGeom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98F931EA-CDE6-64B2-DB7E-B766F0CEF2AE}"/>
              </a:ext>
            </a:extLst>
          </p:cNvPr>
          <p:cNvGrpSpPr/>
          <p:nvPr/>
        </p:nvGrpSpPr>
        <p:grpSpPr>
          <a:xfrm>
            <a:off x="3132914" y="2604839"/>
            <a:ext cx="333375" cy="276999"/>
            <a:chOff x="962443" y="2070462"/>
            <a:chExt cx="333375" cy="276999"/>
          </a:xfrm>
        </p:grpSpPr>
        <p:sp>
          <p:nvSpPr>
            <p:cNvPr id="25" name="순서도: 연결자 24">
              <a:extLst>
                <a:ext uri="{FF2B5EF4-FFF2-40B4-BE49-F238E27FC236}">
                  <a16:creationId xmlns:a16="http://schemas.microsoft.com/office/drawing/2014/main" id="{5B280A58-89EC-F653-7C57-36967E976EE3}"/>
                </a:ext>
              </a:extLst>
            </p:cNvPr>
            <p:cNvSpPr/>
            <p:nvPr/>
          </p:nvSpPr>
          <p:spPr>
            <a:xfrm>
              <a:off x="998005" y="2103234"/>
              <a:ext cx="200026" cy="195261"/>
            </a:xfrm>
            <a:prstGeom prst="flowChartConnector">
              <a:avLst/>
            </a:prstGeom>
            <a:solidFill>
              <a:srgbClr val="EF6262"/>
            </a:solidFill>
            <a:ln>
              <a:solidFill>
                <a:srgbClr val="EF626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4C4F131-BF2B-C18F-016E-E36E304CFE90}"/>
                </a:ext>
              </a:extLst>
            </p:cNvPr>
            <p:cNvSpPr txBox="1"/>
            <p:nvPr/>
          </p:nvSpPr>
          <p:spPr>
            <a:xfrm>
              <a:off x="962443" y="2070462"/>
              <a:ext cx="33337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  <a:t>1</a:t>
              </a:r>
              <a:endParaRPr lang="ko-KR" altLang="en-US" sz="12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</p:txBody>
        </p:sp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D5EF1622-390D-2F99-D32E-C11251DE2DDA}"/>
              </a:ext>
            </a:extLst>
          </p:cNvPr>
          <p:cNvGrpSpPr/>
          <p:nvPr/>
        </p:nvGrpSpPr>
        <p:grpSpPr>
          <a:xfrm>
            <a:off x="5297896" y="3279698"/>
            <a:ext cx="333375" cy="276999"/>
            <a:chOff x="962443" y="2070462"/>
            <a:chExt cx="333375" cy="276999"/>
          </a:xfrm>
        </p:grpSpPr>
        <p:sp>
          <p:nvSpPr>
            <p:cNvPr id="56" name="순서도: 연결자 55">
              <a:extLst>
                <a:ext uri="{FF2B5EF4-FFF2-40B4-BE49-F238E27FC236}">
                  <a16:creationId xmlns:a16="http://schemas.microsoft.com/office/drawing/2014/main" id="{53D64712-748D-49F3-2BDF-D3A513F43624}"/>
                </a:ext>
              </a:extLst>
            </p:cNvPr>
            <p:cNvSpPr/>
            <p:nvPr/>
          </p:nvSpPr>
          <p:spPr>
            <a:xfrm>
              <a:off x="998005" y="2103234"/>
              <a:ext cx="200026" cy="195261"/>
            </a:xfrm>
            <a:prstGeom prst="flowChartConnector">
              <a:avLst/>
            </a:prstGeom>
            <a:solidFill>
              <a:srgbClr val="EF6262"/>
            </a:solidFill>
            <a:ln>
              <a:solidFill>
                <a:srgbClr val="EF626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9646C486-4CD3-94E2-B9FF-DA0769CA0377}"/>
                </a:ext>
              </a:extLst>
            </p:cNvPr>
            <p:cNvSpPr txBox="1"/>
            <p:nvPr/>
          </p:nvSpPr>
          <p:spPr>
            <a:xfrm>
              <a:off x="962443" y="2070462"/>
              <a:ext cx="33337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  <a:t>2</a:t>
              </a:r>
              <a:endParaRPr lang="ko-KR" altLang="en-US" sz="12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39ADF9FA-4D63-D1EA-2800-161D3201E87C}"/>
              </a:ext>
            </a:extLst>
          </p:cNvPr>
          <p:cNvGrpSpPr/>
          <p:nvPr/>
        </p:nvGrpSpPr>
        <p:grpSpPr>
          <a:xfrm>
            <a:off x="5297897" y="2738287"/>
            <a:ext cx="333375" cy="276999"/>
            <a:chOff x="962443" y="2070462"/>
            <a:chExt cx="333375" cy="276999"/>
          </a:xfrm>
        </p:grpSpPr>
        <p:sp>
          <p:nvSpPr>
            <p:cNvPr id="60" name="순서도: 연결자 59">
              <a:extLst>
                <a:ext uri="{FF2B5EF4-FFF2-40B4-BE49-F238E27FC236}">
                  <a16:creationId xmlns:a16="http://schemas.microsoft.com/office/drawing/2014/main" id="{9E3E06D7-EA4C-55CF-BA76-5CB60D3B2569}"/>
                </a:ext>
              </a:extLst>
            </p:cNvPr>
            <p:cNvSpPr/>
            <p:nvPr/>
          </p:nvSpPr>
          <p:spPr>
            <a:xfrm>
              <a:off x="998005" y="2103234"/>
              <a:ext cx="200026" cy="195261"/>
            </a:xfrm>
            <a:prstGeom prst="flowChartConnector">
              <a:avLst/>
            </a:prstGeom>
            <a:solidFill>
              <a:srgbClr val="EF6262"/>
            </a:solidFill>
            <a:ln>
              <a:solidFill>
                <a:srgbClr val="EF626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2D5AB1F2-2830-264A-8F4E-111F969F6169}"/>
                </a:ext>
              </a:extLst>
            </p:cNvPr>
            <p:cNvSpPr txBox="1"/>
            <p:nvPr/>
          </p:nvSpPr>
          <p:spPr>
            <a:xfrm>
              <a:off x="962443" y="2070462"/>
              <a:ext cx="33337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  <a:t>1</a:t>
              </a:r>
              <a:endParaRPr lang="ko-KR" altLang="en-US" sz="12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</p:txBody>
        </p:sp>
      </p:grp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012C0F7C-EF12-550A-5E11-D6616821772E}"/>
              </a:ext>
            </a:extLst>
          </p:cNvPr>
          <p:cNvGrpSpPr/>
          <p:nvPr/>
        </p:nvGrpSpPr>
        <p:grpSpPr>
          <a:xfrm>
            <a:off x="3132918" y="3693584"/>
            <a:ext cx="333375" cy="276999"/>
            <a:chOff x="962443" y="2070462"/>
            <a:chExt cx="333375" cy="276999"/>
          </a:xfrm>
        </p:grpSpPr>
        <p:sp>
          <p:nvSpPr>
            <p:cNvPr id="65" name="순서도: 연결자 64">
              <a:extLst>
                <a:ext uri="{FF2B5EF4-FFF2-40B4-BE49-F238E27FC236}">
                  <a16:creationId xmlns:a16="http://schemas.microsoft.com/office/drawing/2014/main" id="{A5D54E0F-7AE7-4119-FEE3-63587D8EDC7B}"/>
                </a:ext>
              </a:extLst>
            </p:cNvPr>
            <p:cNvSpPr/>
            <p:nvPr/>
          </p:nvSpPr>
          <p:spPr>
            <a:xfrm>
              <a:off x="998005" y="2103234"/>
              <a:ext cx="200026" cy="195261"/>
            </a:xfrm>
            <a:prstGeom prst="flowChartConnector">
              <a:avLst/>
            </a:prstGeom>
            <a:solidFill>
              <a:srgbClr val="EF6262"/>
            </a:solidFill>
            <a:ln>
              <a:solidFill>
                <a:srgbClr val="EF626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F40BAA6E-F58D-2E95-6994-56DED645ED6D}"/>
                </a:ext>
              </a:extLst>
            </p:cNvPr>
            <p:cNvSpPr txBox="1"/>
            <p:nvPr/>
          </p:nvSpPr>
          <p:spPr>
            <a:xfrm>
              <a:off x="962443" y="2070462"/>
              <a:ext cx="33337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  <a:t>2</a:t>
              </a:r>
              <a:endParaRPr lang="ko-KR" altLang="en-US" sz="12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</p:txBody>
        </p:sp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7693519B-AF4B-0705-0520-639CC1ADCF56}"/>
              </a:ext>
            </a:extLst>
          </p:cNvPr>
          <p:cNvGrpSpPr/>
          <p:nvPr/>
        </p:nvGrpSpPr>
        <p:grpSpPr>
          <a:xfrm>
            <a:off x="5297895" y="3586007"/>
            <a:ext cx="333375" cy="276999"/>
            <a:chOff x="962443" y="2070462"/>
            <a:chExt cx="333375" cy="276999"/>
          </a:xfrm>
        </p:grpSpPr>
        <p:sp>
          <p:nvSpPr>
            <p:cNvPr id="68" name="순서도: 연결자 67">
              <a:extLst>
                <a:ext uri="{FF2B5EF4-FFF2-40B4-BE49-F238E27FC236}">
                  <a16:creationId xmlns:a16="http://schemas.microsoft.com/office/drawing/2014/main" id="{DE6A97AC-C7AE-026B-2E0A-2F0A48E8562A}"/>
                </a:ext>
              </a:extLst>
            </p:cNvPr>
            <p:cNvSpPr/>
            <p:nvPr/>
          </p:nvSpPr>
          <p:spPr>
            <a:xfrm>
              <a:off x="998005" y="2103234"/>
              <a:ext cx="200026" cy="195261"/>
            </a:xfrm>
            <a:prstGeom prst="flowChartConnector">
              <a:avLst/>
            </a:prstGeom>
            <a:solidFill>
              <a:srgbClr val="EF6262"/>
            </a:solidFill>
            <a:ln>
              <a:solidFill>
                <a:srgbClr val="EF626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7AAC8C5F-4AED-71D3-F7B2-7E11631C7088}"/>
                </a:ext>
              </a:extLst>
            </p:cNvPr>
            <p:cNvSpPr txBox="1"/>
            <p:nvPr/>
          </p:nvSpPr>
          <p:spPr>
            <a:xfrm>
              <a:off x="962443" y="2070462"/>
              <a:ext cx="33337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  <a:t>3</a:t>
              </a:r>
              <a:endParaRPr lang="ko-KR" altLang="en-US" sz="12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</p:txBody>
        </p:sp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E8DA4C44-868D-348C-2B57-722584509ED4}"/>
              </a:ext>
            </a:extLst>
          </p:cNvPr>
          <p:cNvGrpSpPr/>
          <p:nvPr/>
        </p:nvGrpSpPr>
        <p:grpSpPr>
          <a:xfrm>
            <a:off x="3132917" y="4027946"/>
            <a:ext cx="333375" cy="276999"/>
            <a:chOff x="962443" y="2070462"/>
            <a:chExt cx="333375" cy="276999"/>
          </a:xfrm>
        </p:grpSpPr>
        <p:sp>
          <p:nvSpPr>
            <p:cNvPr id="71" name="순서도: 연결자 70">
              <a:extLst>
                <a:ext uri="{FF2B5EF4-FFF2-40B4-BE49-F238E27FC236}">
                  <a16:creationId xmlns:a16="http://schemas.microsoft.com/office/drawing/2014/main" id="{0386C73A-79B6-E8F4-776E-5CDCC493EB3A}"/>
                </a:ext>
              </a:extLst>
            </p:cNvPr>
            <p:cNvSpPr/>
            <p:nvPr/>
          </p:nvSpPr>
          <p:spPr>
            <a:xfrm>
              <a:off x="998005" y="2103234"/>
              <a:ext cx="200026" cy="195261"/>
            </a:xfrm>
            <a:prstGeom prst="flowChartConnector">
              <a:avLst/>
            </a:prstGeom>
            <a:solidFill>
              <a:srgbClr val="EF6262"/>
            </a:solidFill>
            <a:ln>
              <a:solidFill>
                <a:srgbClr val="EF626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B3FEE9E1-AE18-C0D7-D306-E05E7002192F}"/>
                </a:ext>
              </a:extLst>
            </p:cNvPr>
            <p:cNvSpPr txBox="1"/>
            <p:nvPr/>
          </p:nvSpPr>
          <p:spPr>
            <a:xfrm>
              <a:off x="962443" y="2070462"/>
              <a:ext cx="33337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  <a:t>3</a:t>
              </a:r>
              <a:endParaRPr lang="ko-KR" altLang="en-US" sz="12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</p:txBody>
        </p:sp>
      </p:grp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E5492260-1874-2AF9-91B1-A0FE805DCB9F}"/>
              </a:ext>
            </a:extLst>
          </p:cNvPr>
          <p:cNvGrpSpPr/>
          <p:nvPr/>
        </p:nvGrpSpPr>
        <p:grpSpPr>
          <a:xfrm>
            <a:off x="5300703" y="3918376"/>
            <a:ext cx="333375" cy="276999"/>
            <a:chOff x="962443" y="2070462"/>
            <a:chExt cx="333375" cy="276999"/>
          </a:xfrm>
        </p:grpSpPr>
        <p:sp>
          <p:nvSpPr>
            <p:cNvPr id="74" name="순서도: 연결자 73">
              <a:extLst>
                <a:ext uri="{FF2B5EF4-FFF2-40B4-BE49-F238E27FC236}">
                  <a16:creationId xmlns:a16="http://schemas.microsoft.com/office/drawing/2014/main" id="{36414C6A-2C57-09CC-172F-A66F86791AA0}"/>
                </a:ext>
              </a:extLst>
            </p:cNvPr>
            <p:cNvSpPr/>
            <p:nvPr/>
          </p:nvSpPr>
          <p:spPr>
            <a:xfrm>
              <a:off x="998005" y="2103234"/>
              <a:ext cx="200026" cy="195261"/>
            </a:xfrm>
            <a:prstGeom prst="flowChartConnector">
              <a:avLst/>
            </a:prstGeom>
            <a:solidFill>
              <a:srgbClr val="EF6262"/>
            </a:solidFill>
            <a:ln>
              <a:solidFill>
                <a:srgbClr val="EF626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45C6AA4B-4166-8224-6082-83B465AD399F}"/>
                </a:ext>
              </a:extLst>
            </p:cNvPr>
            <p:cNvSpPr txBox="1"/>
            <p:nvPr/>
          </p:nvSpPr>
          <p:spPr>
            <a:xfrm>
              <a:off x="962443" y="2070462"/>
              <a:ext cx="33337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  <a:t>4</a:t>
              </a:r>
              <a:endParaRPr lang="ko-KR" altLang="en-US" sz="12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</p:txBody>
        </p:sp>
      </p:grp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FF4F600F-CA42-46BE-8BE1-23F0C3DB9A95}"/>
              </a:ext>
            </a:extLst>
          </p:cNvPr>
          <p:cNvGrpSpPr/>
          <p:nvPr/>
        </p:nvGrpSpPr>
        <p:grpSpPr>
          <a:xfrm>
            <a:off x="3132916" y="4346544"/>
            <a:ext cx="333375" cy="276999"/>
            <a:chOff x="962443" y="2070462"/>
            <a:chExt cx="333375" cy="276999"/>
          </a:xfrm>
        </p:grpSpPr>
        <p:sp>
          <p:nvSpPr>
            <p:cNvPr id="77" name="순서도: 연결자 76">
              <a:extLst>
                <a:ext uri="{FF2B5EF4-FFF2-40B4-BE49-F238E27FC236}">
                  <a16:creationId xmlns:a16="http://schemas.microsoft.com/office/drawing/2014/main" id="{75458BFE-4416-E139-258E-F7F4A6F419B2}"/>
                </a:ext>
              </a:extLst>
            </p:cNvPr>
            <p:cNvSpPr/>
            <p:nvPr/>
          </p:nvSpPr>
          <p:spPr>
            <a:xfrm>
              <a:off x="998005" y="2103234"/>
              <a:ext cx="200026" cy="195261"/>
            </a:xfrm>
            <a:prstGeom prst="flowChartConnector">
              <a:avLst/>
            </a:prstGeom>
            <a:solidFill>
              <a:srgbClr val="EF6262"/>
            </a:solidFill>
            <a:ln>
              <a:solidFill>
                <a:srgbClr val="EF626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36CF949D-5BB4-1811-1EA0-B445486D328A}"/>
                </a:ext>
              </a:extLst>
            </p:cNvPr>
            <p:cNvSpPr txBox="1"/>
            <p:nvPr/>
          </p:nvSpPr>
          <p:spPr>
            <a:xfrm>
              <a:off x="962443" y="2070462"/>
              <a:ext cx="33337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  <a:t>4</a:t>
              </a:r>
              <a:endParaRPr lang="ko-KR" altLang="en-US" sz="12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518C991E-515C-A209-F2AA-3BD58B381516}"/>
              </a:ext>
            </a:extLst>
          </p:cNvPr>
          <p:cNvGrpSpPr/>
          <p:nvPr/>
        </p:nvGrpSpPr>
        <p:grpSpPr>
          <a:xfrm>
            <a:off x="5302977" y="4249969"/>
            <a:ext cx="333375" cy="276999"/>
            <a:chOff x="962443" y="2070462"/>
            <a:chExt cx="333375" cy="276999"/>
          </a:xfrm>
        </p:grpSpPr>
        <p:sp>
          <p:nvSpPr>
            <p:cNvPr id="80" name="순서도: 연결자 79">
              <a:extLst>
                <a:ext uri="{FF2B5EF4-FFF2-40B4-BE49-F238E27FC236}">
                  <a16:creationId xmlns:a16="http://schemas.microsoft.com/office/drawing/2014/main" id="{B8964A8E-7E64-CBBC-B145-5AF541EFA4C9}"/>
                </a:ext>
              </a:extLst>
            </p:cNvPr>
            <p:cNvSpPr/>
            <p:nvPr/>
          </p:nvSpPr>
          <p:spPr>
            <a:xfrm>
              <a:off x="998005" y="2103234"/>
              <a:ext cx="200026" cy="195261"/>
            </a:xfrm>
            <a:prstGeom prst="flowChartConnector">
              <a:avLst/>
            </a:prstGeom>
            <a:solidFill>
              <a:srgbClr val="EF6262"/>
            </a:solidFill>
            <a:ln>
              <a:solidFill>
                <a:srgbClr val="EF626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80DF5737-FB42-3BE4-84F4-2513B157B45A}"/>
                </a:ext>
              </a:extLst>
            </p:cNvPr>
            <p:cNvSpPr txBox="1"/>
            <p:nvPr/>
          </p:nvSpPr>
          <p:spPr>
            <a:xfrm>
              <a:off x="962443" y="2070462"/>
              <a:ext cx="33337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  <a:t>5</a:t>
              </a:r>
              <a:endParaRPr lang="ko-KR" altLang="en-US" sz="12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0118214D-F6BC-DD32-C722-FF54AFCBA636}"/>
              </a:ext>
            </a:extLst>
          </p:cNvPr>
          <p:cNvGrpSpPr/>
          <p:nvPr/>
        </p:nvGrpSpPr>
        <p:grpSpPr>
          <a:xfrm>
            <a:off x="3132915" y="5075357"/>
            <a:ext cx="333375" cy="276999"/>
            <a:chOff x="962443" y="2070462"/>
            <a:chExt cx="333375" cy="276999"/>
          </a:xfrm>
        </p:grpSpPr>
        <p:sp>
          <p:nvSpPr>
            <p:cNvPr id="83" name="순서도: 연결자 82">
              <a:extLst>
                <a:ext uri="{FF2B5EF4-FFF2-40B4-BE49-F238E27FC236}">
                  <a16:creationId xmlns:a16="http://schemas.microsoft.com/office/drawing/2014/main" id="{DA87A486-9B41-382F-A633-71F0ADD87EDA}"/>
                </a:ext>
              </a:extLst>
            </p:cNvPr>
            <p:cNvSpPr/>
            <p:nvPr/>
          </p:nvSpPr>
          <p:spPr>
            <a:xfrm>
              <a:off x="998005" y="2103234"/>
              <a:ext cx="200026" cy="195261"/>
            </a:xfrm>
            <a:prstGeom prst="flowChartConnector">
              <a:avLst/>
            </a:prstGeom>
            <a:solidFill>
              <a:srgbClr val="EF6262"/>
            </a:solidFill>
            <a:ln>
              <a:solidFill>
                <a:srgbClr val="EF626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7A89FA44-8422-0EC1-E85A-C06B8ADE7B45}"/>
                </a:ext>
              </a:extLst>
            </p:cNvPr>
            <p:cNvSpPr txBox="1"/>
            <p:nvPr/>
          </p:nvSpPr>
          <p:spPr>
            <a:xfrm>
              <a:off x="962443" y="2070462"/>
              <a:ext cx="33337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  <a:t>5</a:t>
              </a:r>
              <a:endParaRPr lang="ko-KR" altLang="en-US" sz="12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</p:txBody>
        </p: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D4771B72-8A0B-4F26-BBC9-942C3B370167}"/>
              </a:ext>
            </a:extLst>
          </p:cNvPr>
          <p:cNvGrpSpPr/>
          <p:nvPr/>
        </p:nvGrpSpPr>
        <p:grpSpPr>
          <a:xfrm>
            <a:off x="5297894" y="4769968"/>
            <a:ext cx="333375" cy="276999"/>
            <a:chOff x="962443" y="2070462"/>
            <a:chExt cx="333375" cy="276999"/>
          </a:xfrm>
        </p:grpSpPr>
        <p:sp>
          <p:nvSpPr>
            <p:cNvPr id="86" name="순서도: 연결자 85">
              <a:extLst>
                <a:ext uri="{FF2B5EF4-FFF2-40B4-BE49-F238E27FC236}">
                  <a16:creationId xmlns:a16="http://schemas.microsoft.com/office/drawing/2014/main" id="{A5B0E5AA-0A30-E2D0-1644-3F239C2B8330}"/>
                </a:ext>
              </a:extLst>
            </p:cNvPr>
            <p:cNvSpPr/>
            <p:nvPr/>
          </p:nvSpPr>
          <p:spPr>
            <a:xfrm>
              <a:off x="998005" y="2103234"/>
              <a:ext cx="200026" cy="195261"/>
            </a:xfrm>
            <a:prstGeom prst="flowChartConnector">
              <a:avLst/>
            </a:prstGeom>
            <a:solidFill>
              <a:srgbClr val="EF6262"/>
            </a:solidFill>
            <a:ln>
              <a:solidFill>
                <a:srgbClr val="EF626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157F6ADB-D593-D67C-3449-26E8CB950FE0}"/>
                </a:ext>
              </a:extLst>
            </p:cNvPr>
            <p:cNvSpPr txBox="1"/>
            <p:nvPr/>
          </p:nvSpPr>
          <p:spPr>
            <a:xfrm>
              <a:off x="962443" y="2070462"/>
              <a:ext cx="33337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  <a:t>6</a:t>
              </a:r>
              <a:endParaRPr lang="ko-KR" altLang="en-US" sz="12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</p:txBody>
        </p:sp>
      </p:grp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4D992A47-ED1E-B026-A4D8-A3B35C575256}"/>
              </a:ext>
            </a:extLst>
          </p:cNvPr>
          <p:cNvGrpSpPr/>
          <p:nvPr/>
        </p:nvGrpSpPr>
        <p:grpSpPr>
          <a:xfrm>
            <a:off x="3132915" y="5849550"/>
            <a:ext cx="333375" cy="276999"/>
            <a:chOff x="962443" y="2070462"/>
            <a:chExt cx="333375" cy="276999"/>
          </a:xfrm>
        </p:grpSpPr>
        <p:sp>
          <p:nvSpPr>
            <p:cNvPr id="89" name="순서도: 연결자 88">
              <a:extLst>
                <a:ext uri="{FF2B5EF4-FFF2-40B4-BE49-F238E27FC236}">
                  <a16:creationId xmlns:a16="http://schemas.microsoft.com/office/drawing/2014/main" id="{C1741B60-5FEC-620A-2CF7-4CA45338BFB4}"/>
                </a:ext>
              </a:extLst>
            </p:cNvPr>
            <p:cNvSpPr/>
            <p:nvPr/>
          </p:nvSpPr>
          <p:spPr>
            <a:xfrm>
              <a:off x="998005" y="2103234"/>
              <a:ext cx="200026" cy="195261"/>
            </a:xfrm>
            <a:prstGeom prst="flowChartConnector">
              <a:avLst/>
            </a:prstGeom>
            <a:solidFill>
              <a:srgbClr val="EF6262"/>
            </a:solidFill>
            <a:ln>
              <a:solidFill>
                <a:srgbClr val="EF626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6425298E-12B3-112C-4D1B-56DD53394B68}"/>
                </a:ext>
              </a:extLst>
            </p:cNvPr>
            <p:cNvSpPr txBox="1"/>
            <p:nvPr/>
          </p:nvSpPr>
          <p:spPr>
            <a:xfrm>
              <a:off x="962443" y="2070462"/>
              <a:ext cx="33337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  <a:t>6</a:t>
              </a:r>
              <a:endParaRPr lang="ko-KR" altLang="en-US" sz="12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9D08A368-A9B1-978A-C17E-AEE594AC16E0}"/>
              </a:ext>
            </a:extLst>
          </p:cNvPr>
          <p:cNvSpPr txBox="1"/>
          <p:nvPr/>
        </p:nvSpPr>
        <p:spPr>
          <a:xfrm>
            <a:off x="5285831" y="1677136"/>
            <a:ext cx="4355988" cy="1337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  <a:spcAft>
                <a:spcPts val="800"/>
              </a:spcAft>
            </a:pPr>
            <a:r>
              <a:rPr lang="ko-KR" altLang="en-US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물리 서버</a:t>
            </a: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우측에는 순차적으로 </a:t>
            </a:r>
            <a:r>
              <a:rPr lang="ko-KR" altLang="en-US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논리 서버가</a:t>
            </a: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표시됩니다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 </a:t>
            </a:r>
          </a:p>
          <a:p>
            <a:pPr algn="just">
              <a:lnSpc>
                <a:spcPct val="130000"/>
              </a:lnSpc>
              <a:spcAft>
                <a:spcPts val="800"/>
              </a:spcAft>
            </a:pPr>
            <a:r>
              <a:rPr lang="ko-KR" altLang="en-US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물리 서버에</a:t>
            </a: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</a:t>
            </a:r>
            <a:r>
              <a:rPr lang="ko-KR" altLang="en-US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논리 서버가</a:t>
            </a: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여러 개라면 그 수량만큼 모두 표시됩니다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 </a:t>
            </a:r>
          </a:p>
          <a:p>
            <a:pPr algn="just">
              <a:lnSpc>
                <a:spcPct val="130000"/>
              </a:lnSpc>
              <a:spcAft>
                <a:spcPts val="800"/>
              </a:spcAft>
            </a:pP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각각의 </a:t>
            </a:r>
            <a:r>
              <a:rPr lang="ko-KR" altLang="en-US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논리 서버에</a:t>
            </a: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표시되는 항목은 아래와 같습니다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</a:t>
            </a:r>
            <a:endParaRPr lang="ko-KR" altLang="ko-KR" sz="1100" kern="100" dirty="0"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r>
              <a:rPr lang="ko-KR" altLang="en-US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5708952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C4DC958-4778-AF03-57A0-D446EDDE1D70}"/>
              </a:ext>
            </a:extLst>
          </p:cNvPr>
          <p:cNvSpPr/>
          <p:nvPr/>
        </p:nvSpPr>
        <p:spPr>
          <a:xfrm>
            <a:off x="0" y="0"/>
            <a:ext cx="12192000" cy="1181099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BD80AD2-C6E7-F39A-76B2-A3FBE3B499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6976" y="489737"/>
            <a:ext cx="10361366" cy="591746"/>
          </a:xfrm>
        </p:spPr>
        <p:txBody>
          <a:bodyPr>
            <a:norm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라</a:t>
            </a:r>
            <a:r>
              <a:rPr lang="en-US" altLang="ko-KR" sz="24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. </a:t>
            </a:r>
            <a:r>
              <a:rPr lang="en-US" altLang="ko-KR" sz="2400" dirty="0">
                <a:solidFill>
                  <a:srgbClr val="EF6262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02. </a:t>
            </a:r>
            <a:r>
              <a:rPr lang="ko-KR" altLang="en-US" sz="2400" dirty="0">
                <a:solidFill>
                  <a:srgbClr val="EF6262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관제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3A4D07A-476F-C75B-1AD4-B79BA2E55C0A}"/>
              </a:ext>
            </a:extLst>
          </p:cNvPr>
          <p:cNvSpPr/>
          <p:nvPr/>
        </p:nvSpPr>
        <p:spPr>
          <a:xfrm>
            <a:off x="2" y="1181099"/>
            <a:ext cx="1702964" cy="5676901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5F7907F-F61F-C825-00F3-7D861E7434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960" y="1339851"/>
            <a:ext cx="1506815" cy="4648199"/>
          </a:xfrm>
        </p:spPr>
        <p:txBody>
          <a:bodyPr>
            <a:noAutofit/>
          </a:bodyPr>
          <a:lstStyle/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가</a:t>
            </a:r>
            <a:r>
              <a:rPr lang="en-US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 </a:t>
            </a: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개요</a:t>
            </a:r>
          </a:p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나</a:t>
            </a:r>
            <a:r>
              <a:rPr lang="en-US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 </a:t>
            </a: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커스터마이징</a:t>
            </a:r>
          </a:p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다</a:t>
            </a:r>
            <a:r>
              <a:rPr lang="en-US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 </a:t>
            </a: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설치</a:t>
            </a:r>
            <a:endParaRPr lang="en-US" altLang="ko-KR" sz="1000" b="1" kern="100" dirty="0">
              <a:solidFill>
                <a:schemeClr val="bg1"/>
              </a:solidFill>
              <a:effectLst/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라</a:t>
            </a:r>
            <a:r>
              <a:rPr lang="en-US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 </a:t>
            </a: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관리자 웹사이트</a:t>
            </a:r>
            <a:endParaRPr lang="en-US" altLang="ko-KR" sz="1000" b="1" kern="100" dirty="0">
              <a:solidFill>
                <a:schemeClr val="bg1"/>
              </a:solidFill>
              <a:effectLst/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01.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관리자 웹사이트 안내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02.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관제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상황판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서버목록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서버상태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서버정보</a:t>
            </a:r>
            <a:endParaRPr lang="en-US" altLang="ko-KR" sz="800" kern="100" dirty="0">
              <a:solidFill>
                <a:schemeClr val="bg1"/>
              </a:solidFill>
              <a:effectLst/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03.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운영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설정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기관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관리자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메모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04.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메소드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스키마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로그</a:t>
            </a:r>
            <a:endParaRPr lang="ko-KR" altLang="ko-KR" sz="200" b="1" kern="100" dirty="0">
              <a:solidFill>
                <a:schemeClr val="bg1"/>
              </a:solidFill>
              <a:effectLst/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마</a:t>
            </a:r>
            <a:r>
              <a:rPr lang="en-US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 </a:t>
            </a: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기타정보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endParaRPr lang="ko-KR" altLang="en-US" sz="11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5BBEED-D91C-88BC-9F5B-17EBD6E32DCB}"/>
              </a:ext>
            </a:extLst>
          </p:cNvPr>
          <p:cNvSpPr txBox="1"/>
          <p:nvPr/>
        </p:nvSpPr>
        <p:spPr>
          <a:xfrm>
            <a:off x="1923176" y="1371312"/>
            <a:ext cx="8204782" cy="267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100" b="1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컨트롤 </a:t>
            </a:r>
            <a:r>
              <a:rPr lang="ko-KR" altLang="en-US" sz="1100" b="1" kern="100" dirty="0" err="1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서버군</a:t>
            </a:r>
            <a:endParaRPr lang="ko-KR" altLang="ko-KR" sz="1100" b="1" kern="100" dirty="0"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</p:txBody>
      </p:sp>
      <p:sp>
        <p:nvSpPr>
          <p:cNvPr id="26" name="제목 1">
            <a:extLst>
              <a:ext uri="{FF2B5EF4-FFF2-40B4-BE49-F238E27FC236}">
                <a16:creationId xmlns:a16="http://schemas.microsoft.com/office/drawing/2014/main" id="{1C7E4F99-26FF-880C-C2B2-0CD2B97862FC}"/>
              </a:ext>
            </a:extLst>
          </p:cNvPr>
          <p:cNvSpPr txBox="1">
            <a:spLocks/>
          </p:cNvSpPr>
          <p:nvPr/>
        </p:nvSpPr>
        <p:spPr>
          <a:xfrm>
            <a:off x="8557693" y="125376"/>
            <a:ext cx="3522345" cy="2837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ko-KR" altLang="en-US" sz="1200" dirty="0" err="1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노드브레이커</a:t>
            </a:r>
            <a:r>
              <a:rPr lang="ko-KR" altLang="en-US" sz="12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</a:t>
            </a:r>
            <a:r>
              <a:rPr lang="en-US" altLang="ko-KR" sz="12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1.0 </a:t>
            </a:r>
            <a:r>
              <a:rPr lang="ko-KR" altLang="en-US" sz="12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취급설명서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ED190D9-F8A8-8AA6-1D91-0DEA02DEB670}"/>
              </a:ext>
            </a:extLst>
          </p:cNvPr>
          <p:cNvSpPr/>
          <p:nvPr/>
        </p:nvSpPr>
        <p:spPr>
          <a:xfrm>
            <a:off x="10192624" y="1181099"/>
            <a:ext cx="1999376" cy="567690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5D613E3-67B2-2495-C4CD-CB45F587C8B0}"/>
              </a:ext>
            </a:extLst>
          </p:cNvPr>
          <p:cNvSpPr txBox="1"/>
          <p:nvPr/>
        </p:nvSpPr>
        <p:spPr>
          <a:xfrm>
            <a:off x="2004198" y="1743031"/>
            <a:ext cx="7969455" cy="22031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  <a:spcAft>
                <a:spcPts val="800"/>
              </a:spcAft>
            </a:pP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실제로 업무를 실행하는 게이트웨이와 </a:t>
            </a:r>
            <a:r>
              <a:rPr lang="ko-KR" altLang="en-US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비즈니스</a:t>
            </a: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외에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, </a:t>
            </a: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노드가 실행되기 위해서 반드시 필요한 몇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</a:t>
            </a: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개의 </a:t>
            </a:r>
            <a:r>
              <a:rPr lang="ko-KR" altLang="en-US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논리 서버가</a:t>
            </a: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있습니다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 </a:t>
            </a:r>
          </a:p>
          <a:p>
            <a:pPr algn="just">
              <a:lnSpc>
                <a:spcPct val="130000"/>
              </a:lnSpc>
              <a:spcAft>
                <a:spcPts val="800"/>
              </a:spcAft>
            </a:pP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이를 </a:t>
            </a:r>
            <a:r>
              <a:rPr lang="ko-KR" altLang="en-US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컨트롤</a:t>
            </a: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서버군이라 부릅니다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</a:t>
            </a:r>
          </a:p>
          <a:p>
            <a:pPr algn="just">
              <a:lnSpc>
                <a:spcPct val="130000"/>
              </a:lnSpc>
              <a:spcAft>
                <a:spcPts val="800"/>
              </a:spcAft>
            </a:pPr>
            <a:endParaRPr lang="ko-KR" altLang="ko-KR" sz="1100" kern="100" dirty="0"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algn="just">
              <a:lnSpc>
                <a:spcPct val="130000"/>
              </a:lnSpc>
              <a:spcAft>
                <a:spcPts val="800"/>
              </a:spcAft>
            </a:pP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- </a:t>
            </a: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데이터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</a:t>
            </a: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서버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(DATA) : </a:t>
            </a: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게이트웨이와 </a:t>
            </a:r>
            <a:r>
              <a:rPr lang="ko-KR" altLang="en-US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비즈니스를</a:t>
            </a: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비롯한 모든 서버들의 정보를 수집하고 정리하는 서버입니다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</a:t>
            </a:r>
            <a:endParaRPr lang="ko-KR" altLang="ko-KR" sz="1100" kern="100" dirty="0"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algn="just">
              <a:lnSpc>
                <a:spcPct val="130000"/>
              </a:lnSpc>
              <a:spcAft>
                <a:spcPts val="800"/>
              </a:spcAft>
            </a:pP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- </a:t>
            </a:r>
            <a:r>
              <a:rPr lang="ko-KR" altLang="ko-KR" sz="1100" kern="100" dirty="0" err="1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어드민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</a:t>
            </a: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서버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(ADMN) : </a:t>
            </a: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관리자 웹페이지를 서비스하는 웹서버입니다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</a:t>
            </a:r>
            <a:endParaRPr lang="ko-KR" altLang="ko-KR" sz="1100" kern="100" dirty="0"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algn="just">
              <a:lnSpc>
                <a:spcPct val="130000"/>
              </a:lnSpc>
              <a:spcAft>
                <a:spcPts val="800"/>
              </a:spcAft>
            </a:pP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- </a:t>
            </a:r>
            <a:r>
              <a:rPr lang="ko-KR" altLang="en-US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로그 서버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(LOGR) : </a:t>
            </a: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대량의 로그를 감시하고 주기적으로 삭제하는 서버입니다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</a:t>
            </a:r>
            <a:endParaRPr lang="ko-KR" altLang="ko-KR" sz="1100" kern="100" dirty="0"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ko-KR" altLang="ko-KR" sz="1100" kern="100" dirty="0"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70E588A6-68C6-AF7F-B429-C132FE911FEF}"/>
              </a:ext>
            </a:extLst>
          </p:cNvPr>
          <p:cNvGrpSpPr/>
          <p:nvPr/>
        </p:nvGrpSpPr>
        <p:grpSpPr>
          <a:xfrm>
            <a:off x="-5856" y="0"/>
            <a:ext cx="1708822" cy="1166870"/>
            <a:chOff x="-5856" y="0"/>
            <a:chExt cx="1708822" cy="1166870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6CF3E6EF-88B4-89D3-C98C-3B1911663639}"/>
                </a:ext>
              </a:extLst>
            </p:cNvPr>
            <p:cNvSpPr/>
            <p:nvPr/>
          </p:nvSpPr>
          <p:spPr>
            <a:xfrm>
              <a:off x="2" y="0"/>
              <a:ext cx="1702964" cy="116687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997A2AEF-0868-DEC3-AC8E-D07C957C3A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856" y="352641"/>
              <a:ext cx="1205483" cy="502761"/>
            </a:xfrm>
            <a:prstGeom prst="rect">
              <a:avLst/>
            </a:prstGeom>
          </p:spPr>
        </p:pic>
      </p:grpSp>
      <p:sp>
        <p:nvSpPr>
          <p:cNvPr id="15" name="순서도: 수행의 시작/종료 14">
            <a:extLst>
              <a:ext uri="{FF2B5EF4-FFF2-40B4-BE49-F238E27FC236}">
                <a16:creationId xmlns:a16="http://schemas.microsoft.com/office/drawing/2014/main" id="{C861DC96-149A-1F88-A2EA-96C732A1F87B}"/>
              </a:ext>
            </a:extLst>
          </p:cNvPr>
          <p:cNvSpPr/>
          <p:nvPr/>
        </p:nvSpPr>
        <p:spPr>
          <a:xfrm>
            <a:off x="185460" y="2852569"/>
            <a:ext cx="1298535" cy="190498"/>
          </a:xfrm>
          <a:prstGeom prst="flowChartTerminator">
            <a:avLst/>
          </a:prstGeom>
          <a:noFill/>
          <a:ln w="28575">
            <a:solidFill>
              <a:srgbClr val="EF62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003014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C4DC958-4778-AF03-57A0-D446EDDE1D70}"/>
              </a:ext>
            </a:extLst>
          </p:cNvPr>
          <p:cNvSpPr/>
          <p:nvPr/>
        </p:nvSpPr>
        <p:spPr>
          <a:xfrm>
            <a:off x="0" y="0"/>
            <a:ext cx="12192000" cy="1181099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BD80AD2-C6E7-F39A-76B2-A3FBE3B499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6976" y="489737"/>
            <a:ext cx="10361366" cy="591746"/>
          </a:xfrm>
        </p:spPr>
        <p:txBody>
          <a:bodyPr>
            <a:norm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라</a:t>
            </a:r>
            <a:r>
              <a:rPr lang="en-US" altLang="ko-KR" sz="24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. </a:t>
            </a:r>
            <a:r>
              <a:rPr lang="en-US" altLang="ko-KR" sz="2400" dirty="0">
                <a:solidFill>
                  <a:srgbClr val="EF6262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02. </a:t>
            </a:r>
            <a:r>
              <a:rPr lang="ko-KR" altLang="en-US" sz="2400" dirty="0">
                <a:solidFill>
                  <a:srgbClr val="EF6262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관제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3A4D07A-476F-C75B-1AD4-B79BA2E55C0A}"/>
              </a:ext>
            </a:extLst>
          </p:cNvPr>
          <p:cNvSpPr/>
          <p:nvPr/>
        </p:nvSpPr>
        <p:spPr>
          <a:xfrm>
            <a:off x="2" y="1181099"/>
            <a:ext cx="1702964" cy="5676901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5F7907F-F61F-C825-00F3-7D861E7434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960" y="1339851"/>
            <a:ext cx="1506815" cy="4648199"/>
          </a:xfrm>
        </p:spPr>
        <p:txBody>
          <a:bodyPr>
            <a:noAutofit/>
          </a:bodyPr>
          <a:lstStyle/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가</a:t>
            </a:r>
            <a:r>
              <a:rPr lang="en-US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 </a:t>
            </a: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개요</a:t>
            </a:r>
          </a:p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나</a:t>
            </a:r>
            <a:r>
              <a:rPr lang="en-US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 </a:t>
            </a: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커스터마이징</a:t>
            </a:r>
          </a:p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다</a:t>
            </a:r>
            <a:r>
              <a:rPr lang="en-US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 </a:t>
            </a: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설치</a:t>
            </a:r>
            <a:endParaRPr lang="en-US" altLang="ko-KR" sz="1000" b="1" kern="100" dirty="0">
              <a:solidFill>
                <a:schemeClr val="bg1"/>
              </a:solidFill>
              <a:effectLst/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라</a:t>
            </a:r>
            <a:r>
              <a:rPr lang="en-US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 </a:t>
            </a: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관리자 웹사이트</a:t>
            </a:r>
            <a:endParaRPr lang="en-US" altLang="ko-KR" sz="1000" b="1" kern="100" dirty="0">
              <a:solidFill>
                <a:schemeClr val="bg1"/>
              </a:solidFill>
              <a:effectLst/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01.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관리자 웹사이트 안내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02.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관제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상황판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서버목록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서버상태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서버정보</a:t>
            </a:r>
            <a:endParaRPr lang="en-US" altLang="ko-KR" sz="800" kern="100" dirty="0">
              <a:solidFill>
                <a:schemeClr val="bg1"/>
              </a:solidFill>
              <a:effectLst/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03.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운영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설정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기관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관리자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메모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04.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메소드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스키마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로그</a:t>
            </a:r>
            <a:endParaRPr lang="ko-KR" altLang="ko-KR" sz="200" b="1" kern="100" dirty="0">
              <a:solidFill>
                <a:schemeClr val="bg1"/>
              </a:solidFill>
              <a:effectLst/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마</a:t>
            </a:r>
            <a:r>
              <a:rPr lang="en-US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 </a:t>
            </a:r>
            <a:r>
              <a:rPr lang="ko-KR" altLang="en-US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기</a:t>
            </a: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타정보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endParaRPr lang="ko-KR" altLang="en-US" sz="11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5BBEED-D91C-88BC-9F5B-17EBD6E32DCB}"/>
              </a:ext>
            </a:extLst>
          </p:cNvPr>
          <p:cNvSpPr txBox="1"/>
          <p:nvPr/>
        </p:nvSpPr>
        <p:spPr>
          <a:xfrm>
            <a:off x="1923176" y="1371312"/>
            <a:ext cx="8204782" cy="267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100" b="1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서버상태</a:t>
            </a:r>
            <a:endParaRPr lang="ko-KR" altLang="ko-KR" sz="1100" b="1" kern="100" dirty="0"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</p:txBody>
      </p:sp>
      <p:sp>
        <p:nvSpPr>
          <p:cNvPr id="26" name="제목 1">
            <a:extLst>
              <a:ext uri="{FF2B5EF4-FFF2-40B4-BE49-F238E27FC236}">
                <a16:creationId xmlns:a16="http://schemas.microsoft.com/office/drawing/2014/main" id="{1C7E4F99-26FF-880C-C2B2-0CD2B97862FC}"/>
              </a:ext>
            </a:extLst>
          </p:cNvPr>
          <p:cNvSpPr txBox="1">
            <a:spLocks/>
          </p:cNvSpPr>
          <p:nvPr/>
        </p:nvSpPr>
        <p:spPr>
          <a:xfrm>
            <a:off x="8557693" y="125376"/>
            <a:ext cx="3522345" cy="2837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ko-KR" altLang="en-US" sz="1200" dirty="0" err="1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노드브레이커</a:t>
            </a:r>
            <a:r>
              <a:rPr lang="ko-KR" altLang="en-US" sz="12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</a:t>
            </a:r>
            <a:r>
              <a:rPr lang="en-US" altLang="ko-KR" sz="12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1.0 </a:t>
            </a:r>
            <a:r>
              <a:rPr lang="ko-KR" altLang="en-US" sz="12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취급설명서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ED190D9-F8A8-8AA6-1D91-0DEA02DEB670}"/>
              </a:ext>
            </a:extLst>
          </p:cNvPr>
          <p:cNvSpPr/>
          <p:nvPr/>
        </p:nvSpPr>
        <p:spPr>
          <a:xfrm>
            <a:off x="10192624" y="1181099"/>
            <a:ext cx="1999376" cy="567690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5D613E3-67B2-2495-C4CD-CB45F587C8B0}"/>
              </a:ext>
            </a:extLst>
          </p:cNvPr>
          <p:cNvSpPr txBox="1"/>
          <p:nvPr/>
        </p:nvSpPr>
        <p:spPr>
          <a:xfrm>
            <a:off x="1998631" y="4341523"/>
            <a:ext cx="7674180" cy="9125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  <a:spcAft>
                <a:spcPts val="800"/>
              </a:spcAft>
            </a:pP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개별 서버별로 보다 정확한 상태 정보를 확인할 수 있습니다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 </a:t>
            </a:r>
          </a:p>
          <a:p>
            <a:pPr algn="just">
              <a:lnSpc>
                <a:spcPct val="130000"/>
              </a:lnSpc>
              <a:spcAft>
                <a:spcPts val="800"/>
              </a:spcAft>
            </a:pP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특히 서버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</a:t>
            </a: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상태 메뉴에는 메모리 상태를 점검할 수 있는 그래프가 포함되어 있습니다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</a:t>
            </a:r>
            <a:endParaRPr lang="ko-KR" altLang="ko-KR" sz="1100" kern="100" dirty="0"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ko-KR" altLang="ko-KR" sz="1100" kern="100" dirty="0"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70E588A6-68C6-AF7F-B429-C132FE911FEF}"/>
              </a:ext>
            </a:extLst>
          </p:cNvPr>
          <p:cNvGrpSpPr/>
          <p:nvPr/>
        </p:nvGrpSpPr>
        <p:grpSpPr>
          <a:xfrm>
            <a:off x="-5856" y="0"/>
            <a:ext cx="1708822" cy="1166870"/>
            <a:chOff x="-5856" y="0"/>
            <a:chExt cx="1708822" cy="1166870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6CF3E6EF-88B4-89D3-C98C-3B1911663639}"/>
                </a:ext>
              </a:extLst>
            </p:cNvPr>
            <p:cNvSpPr/>
            <p:nvPr/>
          </p:nvSpPr>
          <p:spPr>
            <a:xfrm>
              <a:off x="2" y="0"/>
              <a:ext cx="1702964" cy="116687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997A2AEF-0868-DEC3-AC8E-D07C957C3A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856" y="352641"/>
              <a:ext cx="1205483" cy="502761"/>
            </a:xfrm>
            <a:prstGeom prst="rect">
              <a:avLst/>
            </a:prstGeom>
          </p:spPr>
        </p:pic>
      </p:grpSp>
      <p:sp>
        <p:nvSpPr>
          <p:cNvPr id="17" name="순서도: 수행의 시작/종료 16">
            <a:extLst>
              <a:ext uri="{FF2B5EF4-FFF2-40B4-BE49-F238E27FC236}">
                <a16:creationId xmlns:a16="http://schemas.microsoft.com/office/drawing/2014/main" id="{F608E31F-B3DD-1843-0FD8-DEDFC244DA20}"/>
              </a:ext>
            </a:extLst>
          </p:cNvPr>
          <p:cNvSpPr/>
          <p:nvPr/>
        </p:nvSpPr>
        <p:spPr>
          <a:xfrm>
            <a:off x="185460" y="3048385"/>
            <a:ext cx="1298535" cy="190498"/>
          </a:xfrm>
          <a:prstGeom prst="flowChartTerminator">
            <a:avLst/>
          </a:prstGeom>
          <a:noFill/>
          <a:ln w="28575">
            <a:solidFill>
              <a:srgbClr val="EF62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765A1F00-F200-5533-6157-E0E3E97442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8306" y="1725920"/>
            <a:ext cx="5326093" cy="2585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8163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C4DC958-4778-AF03-57A0-D446EDDE1D70}"/>
              </a:ext>
            </a:extLst>
          </p:cNvPr>
          <p:cNvSpPr/>
          <p:nvPr/>
        </p:nvSpPr>
        <p:spPr>
          <a:xfrm>
            <a:off x="0" y="0"/>
            <a:ext cx="12192000" cy="1181099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BD80AD2-C6E7-F39A-76B2-A3FBE3B499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6976" y="489737"/>
            <a:ext cx="10361366" cy="591746"/>
          </a:xfrm>
        </p:spPr>
        <p:txBody>
          <a:bodyPr>
            <a:norm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라</a:t>
            </a:r>
            <a:r>
              <a:rPr lang="en-US" altLang="ko-KR" sz="24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. </a:t>
            </a:r>
            <a:r>
              <a:rPr lang="en-US" altLang="ko-KR" sz="2400" dirty="0">
                <a:solidFill>
                  <a:srgbClr val="EF6262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02. </a:t>
            </a:r>
            <a:r>
              <a:rPr lang="ko-KR" altLang="en-US" sz="2400" dirty="0">
                <a:solidFill>
                  <a:srgbClr val="EF6262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관제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3A4D07A-476F-C75B-1AD4-B79BA2E55C0A}"/>
              </a:ext>
            </a:extLst>
          </p:cNvPr>
          <p:cNvSpPr/>
          <p:nvPr/>
        </p:nvSpPr>
        <p:spPr>
          <a:xfrm>
            <a:off x="2" y="1181099"/>
            <a:ext cx="1702964" cy="5676901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5F7907F-F61F-C825-00F3-7D861E7434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960" y="1339851"/>
            <a:ext cx="1506815" cy="4648199"/>
          </a:xfrm>
        </p:spPr>
        <p:txBody>
          <a:bodyPr>
            <a:noAutofit/>
          </a:bodyPr>
          <a:lstStyle/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가</a:t>
            </a:r>
            <a:r>
              <a:rPr lang="en-US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 </a:t>
            </a: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개요</a:t>
            </a:r>
          </a:p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나</a:t>
            </a:r>
            <a:r>
              <a:rPr lang="en-US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 </a:t>
            </a: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커스터마이징</a:t>
            </a:r>
          </a:p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다</a:t>
            </a:r>
            <a:r>
              <a:rPr lang="en-US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 </a:t>
            </a: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설치</a:t>
            </a:r>
            <a:endParaRPr lang="en-US" altLang="ko-KR" sz="1000" b="1" kern="100" dirty="0">
              <a:solidFill>
                <a:schemeClr val="bg1"/>
              </a:solidFill>
              <a:effectLst/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라</a:t>
            </a:r>
            <a:r>
              <a:rPr lang="en-US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 </a:t>
            </a: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관리자 웹사이트</a:t>
            </a:r>
            <a:endParaRPr lang="en-US" altLang="ko-KR" sz="1000" b="1" kern="100" dirty="0">
              <a:solidFill>
                <a:schemeClr val="bg1"/>
              </a:solidFill>
              <a:effectLst/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01.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관리자 웹사이트 안내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02.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관제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상황판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서버목록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서버상태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서버정보</a:t>
            </a:r>
            <a:endParaRPr lang="en-US" altLang="ko-KR" sz="800" kern="100" dirty="0">
              <a:solidFill>
                <a:schemeClr val="bg1"/>
              </a:solidFill>
              <a:effectLst/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03.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운영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설정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기관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관리자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메모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04.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메소드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스키마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로그</a:t>
            </a:r>
            <a:endParaRPr lang="ko-KR" altLang="ko-KR" sz="200" b="1" kern="100" dirty="0">
              <a:solidFill>
                <a:schemeClr val="bg1"/>
              </a:solidFill>
              <a:effectLst/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마</a:t>
            </a:r>
            <a:r>
              <a:rPr lang="en-US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 </a:t>
            </a: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기타정보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endParaRPr lang="ko-KR" altLang="en-US" sz="11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5BBEED-D91C-88BC-9F5B-17EBD6E32DCB}"/>
              </a:ext>
            </a:extLst>
          </p:cNvPr>
          <p:cNvSpPr txBox="1"/>
          <p:nvPr/>
        </p:nvSpPr>
        <p:spPr>
          <a:xfrm>
            <a:off x="1923176" y="1371312"/>
            <a:ext cx="8204782" cy="267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100" b="1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상태그래프</a:t>
            </a:r>
            <a:endParaRPr lang="ko-KR" altLang="ko-KR" sz="1100" b="1" kern="100" dirty="0"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</p:txBody>
      </p:sp>
      <p:sp>
        <p:nvSpPr>
          <p:cNvPr id="26" name="제목 1">
            <a:extLst>
              <a:ext uri="{FF2B5EF4-FFF2-40B4-BE49-F238E27FC236}">
                <a16:creationId xmlns:a16="http://schemas.microsoft.com/office/drawing/2014/main" id="{1C7E4F99-26FF-880C-C2B2-0CD2B97862FC}"/>
              </a:ext>
            </a:extLst>
          </p:cNvPr>
          <p:cNvSpPr txBox="1">
            <a:spLocks/>
          </p:cNvSpPr>
          <p:nvPr/>
        </p:nvSpPr>
        <p:spPr>
          <a:xfrm>
            <a:off x="8557693" y="125376"/>
            <a:ext cx="3522345" cy="2837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ko-KR" altLang="en-US" sz="1200" dirty="0" err="1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노드브레이커</a:t>
            </a:r>
            <a:r>
              <a:rPr lang="ko-KR" altLang="en-US" sz="12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</a:t>
            </a:r>
            <a:r>
              <a:rPr lang="en-US" altLang="ko-KR" sz="12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1.0 </a:t>
            </a:r>
            <a:r>
              <a:rPr lang="ko-KR" altLang="en-US" sz="12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취급설명서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ED190D9-F8A8-8AA6-1D91-0DEA02DEB670}"/>
              </a:ext>
            </a:extLst>
          </p:cNvPr>
          <p:cNvSpPr/>
          <p:nvPr/>
        </p:nvSpPr>
        <p:spPr>
          <a:xfrm>
            <a:off x="10192624" y="1181099"/>
            <a:ext cx="1999376" cy="567690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5D613E3-67B2-2495-C4CD-CB45F587C8B0}"/>
              </a:ext>
            </a:extLst>
          </p:cNvPr>
          <p:cNvSpPr txBox="1"/>
          <p:nvPr/>
        </p:nvSpPr>
        <p:spPr>
          <a:xfrm>
            <a:off x="1987056" y="4353097"/>
            <a:ext cx="7884509" cy="2525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  <a:spcAft>
                <a:spcPts val="800"/>
              </a:spcAft>
            </a:pPr>
            <a:r>
              <a:rPr lang="ko-KR" altLang="en-US" sz="1100" kern="100" dirty="0" err="1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힙</a:t>
            </a:r>
            <a:r>
              <a:rPr lang="ko-KR" altLang="en-US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메모리와 총 사용 메모리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, </a:t>
            </a:r>
            <a:r>
              <a:rPr lang="ko-KR" altLang="en-US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메모리 점유율 등 서버가 사용하고 있는 메모리 량을 실시간 그래프로 표현합니다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 </a:t>
            </a:r>
          </a:p>
          <a:p>
            <a:pPr algn="just">
              <a:lnSpc>
                <a:spcPct val="130000"/>
              </a:lnSpc>
              <a:spcAft>
                <a:spcPts val="800"/>
              </a:spcAft>
            </a:pPr>
            <a:r>
              <a:rPr lang="ko-KR" altLang="en-US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여기에 </a:t>
            </a:r>
            <a:r>
              <a:rPr lang="ko-KR" altLang="en-US" sz="1100" kern="100" dirty="0" err="1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접속량을</a:t>
            </a:r>
            <a:r>
              <a:rPr lang="ko-KR" altLang="en-US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덧붙여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, </a:t>
            </a:r>
            <a:r>
              <a:rPr lang="ko-KR" altLang="en-US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시각적으로 확인할 수 있는 모든 실시간 정보를 볼 수 있습니다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 </a:t>
            </a:r>
          </a:p>
          <a:p>
            <a:pPr algn="just">
              <a:lnSpc>
                <a:spcPct val="130000"/>
              </a:lnSpc>
              <a:spcAft>
                <a:spcPts val="800"/>
              </a:spcAft>
            </a:pPr>
            <a:r>
              <a:rPr lang="ko-KR" altLang="en-US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그래프는 초당 숫자로 갱신되며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, </a:t>
            </a:r>
            <a:r>
              <a:rPr lang="ko-KR" altLang="en-US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총 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1</a:t>
            </a:r>
            <a:r>
              <a:rPr lang="ko-KR" altLang="en-US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분간의 상황을 나타냅니다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 </a:t>
            </a:r>
          </a:p>
          <a:p>
            <a:pPr algn="just">
              <a:lnSpc>
                <a:spcPct val="130000"/>
              </a:lnSpc>
              <a:spcAft>
                <a:spcPts val="800"/>
              </a:spcAft>
            </a:pPr>
            <a:r>
              <a:rPr lang="ko-KR" altLang="en-US" sz="1100" kern="100" dirty="0" err="1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접속량에</a:t>
            </a:r>
            <a:r>
              <a:rPr lang="ko-KR" altLang="en-US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따라 변하는 </a:t>
            </a:r>
            <a:r>
              <a:rPr lang="ko-KR" altLang="en-US" sz="1100" kern="100" dirty="0" err="1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힙</a:t>
            </a:r>
            <a:r>
              <a:rPr lang="ko-KR" altLang="en-US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메모리 점유율에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</a:t>
            </a:r>
            <a:r>
              <a:rPr lang="ko-KR" altLang="en-US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주의하세요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 </a:t>
            </a:r>
          </a:p>
          <a:p>
            <a:pPr algn="just">
              <a:lnSpc>
                <a:spcPct val="130000"/>
              </a:lnSpc>
              <a:spcAft>
                <a:spcPts val="800"/>
              </a:spcAft>
            </a:pPr>
            <a:r>
              <a:rPr lang="ko-KR" altLang="en-US" sz="1100" kern="100" dirty="0" err="1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접속량에</a:t>
            </a:r>
            <a:r>
              <a:rPr lang="ko-KR" altLang="en-US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따라 </a:t>
            </a:r>
            <a:r>
              <a:rPr lang="ko-KR" altLang="en-US" sz="1100" kern="100" dirty="0" err="1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힙</a:t>
            </a:r>
            <a:r>
              <a:rPr lang="ko-KR" altLang="en-US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메모리와 점유율은 주기적으로 파형 그래프를 그리며 출렁이는 것이 정상입니다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 </a:t>
            </a:r>
          </a:p>
          <a:p>
            <a:pPr algn="just">
              <a:lnSpc>
                <a:spcPct val="130000"/>
              </a:lnSpc>
              <a:spcAft>
                <a:spcPts val="800"/>
              </a:spcAft>
            </a:pPr>
            <a:r>
              <a:rPr lang="ko-KR" altLang="en-US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정상적으로 </a:t>
            </a:r>
            <a:r>
              <a:rPr lang="ko-KR" altLang="en-US" sz="1100" kern="100" dirty="0" err="1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가비지</a:t>
            </a:r>
            <a:r>
              <a:rPr lang="ko-KR" altLang="en-US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</a:t>
            </a:r>
            <a:r>
              <a:rPr lang="ko-KR" altLang="en-US" sz="1100" kern="100" dirty="0" err="1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컬렉터가</a:t>
            </a:r>
            <a:r>
              <a:rPr lang="ko-KR" altLang="en-US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작동하고 있다는 증거입니다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</a:t>
            </a:r>
          </a:p>
          <a:p>
            <a:pPr algn="just">
              <a:lnSpc>
                <a:spcPct val="130000"/>
              </a:lnSpc>
              <a:spcAft>
                <a:spcPts val="800"/>
              </a:spcAft>
            </a:pPr>
            <a:endParaRPr lang="ko-KR" altLang="ko-KR" sz="1100" kern="100" dirty="0"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ko-KR" altLang="ko-KR" sz="1100" kern="100" dirty="0"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70E588A6-68C6-AF7F-B429-C132FE911FEF}"/>
              </a:ext>
            </a:extLst>
          </p:cNvPr>
          <p:cNvGrpSpPr/>
          <p:nvPr/>
        </p:nvGrpSpPr>
        <p:grpSpPr>
          <a:xfrm>
            <a:off x="-5856" y="0"/>
            <a:ext cx="1708822" cy="1166870"/>
            <a:chOff x="-5856" y="0"/>
            <a:chExt cx="1708822" cy="1166870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6CF3E6EF-88B4-89D3-C98C-3B1911663639}"/>
                </a:ext>
              </a:extLst>
            </p:cNvPr>
            <p:cNvSpPr/>
            <p:nvPr/>
          </p:nvSpPr>
          <p:spPr>
            <a:xfrm>
              <a:off x="2" y="0"/>
              <a:ext cx="1702964" cy="116687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997A2AEF-0868-DEC3-AC8E-D07C957C3A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856" y="352641"/>
              <a:ext cx="1205483" cy="502761"/>
            </a:xfrm>
            <a:prstGeom prst="rect">
              <a:avLst/>
            </a:prstGeom>
          </p:spPr>
        </p:pic>
      </p:grpSp>
      <p:sp>
        <p:nvSpPr>
          <p:cNvPr id="17" name="순서도: 수행의 시작/종료 16">
            <a:extLst>
              <a:ext uri="{FF2B5EF4-FFF2-40B4-BE49-F238E27FC236}">
                <a16:creationId xmlns:a16="http://schemas.microsoft.com/office/drawing/2014/main" id="{F608E31F-B3DD-1843-0FD8-DEDFC244DA20}"/>
              </a:ext>
            </a:extLst>
          </p:cNvPr>
          <p:cNvSpPr/>
          <p:nvPr/>
        </p:nvSpPr>
        <p:spPr>
          <a:xfrm>
            <a:off x="185460" y="3048385"/>
            <a:ext cx="1298535" cy="190498"/>
          </a:xfrm>
          <a:prstGeom prst="flowChartTerminator">
            <a:avLst/>
          </a:prstGeom>
          <a:noFill/>
          <a:ln w="28575">
            <a:solidFill>
              <a:srgbClr val="EF62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F63C395-B7E0-A191-2D79-CE64067DF1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8307" y="1725919"/>
            <a:ext cx="7069160" cy="2585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4265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C4DC958-4778-AF03-57A0-D446EDDE1D70}"/>
              </a:ext>
            </a:extLst>
          </p:cNvPr>
          <p:cNvSpPr/>
          <p:nvPr/>
        </p:nvSpPr>
        <p:spPr>
          <a:xfrm>
            <a:off x="0" y="0"/>
            <a:ext cx="12192000" cy="1181099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BD80AD2-C6E7-F39A-76B2-A3FBE3B499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6976" y="489737"/>
            <a:ext cx="10361366" cy="591746"/>
          </a:xfrm>
        </p:spPr>
        <p:txBody>
          <a:bodyPr>
            <a:norm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라</a:t>
            </a:r>
            <a:r>
              <a:rPr lang="en-US" altLang="ko-KR" sz="24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. </a:t>
            </a:r>
            <a:r>
              <a:rPr lang="en-US" altLang="ko-KR" sz="2400" dirty="0">
                <a:solidFill>
                  <a:srgbClr val="EF6262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02. </a:t>
            </a:r>
            <a:r>
              <a:rPr lang="ko-KR" altLang="en-US" sz="2400" dirty="0">
                <a:solidFill>
                  <a:srgbClr val="EF6262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관제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3A4D07A-476F-C75B-1AD4-B79BA2E55C0A}"/>
              </a:ext>
            </a:extLst>
          </p:cNvPr>
          <p:cNvSpPr/>
          <p:nvPr/>
        </p:nvSpPr>
        <p:spPr>
          <a:xfrm>
            <a:off x="2" y="1181099"/>
            <a:ext cx="1702964" cy="5676901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5F7907F-F61F-C825-00F3-7D861E7434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960" y="1339851"/>
            <a:ext cx="1506815" cy="4648199"/>
          </a:xfrm>
        </p:spPr>
        <p:txBody>
          <a:bodyPr>
            <a:noAutofit/>
          </a:bodyPr>
          <a:lstStyle/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가</a:t>
            </a:r>
            <a:r>
              <a:rPr lang="en-US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 </a:t>
            </a: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개요</a:t>
            </a:r>
          </a:p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나</a:t>
            </a:r>
            <a:r>
              <a:rPr lang="en-US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 </a:t>
            </a: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커스터마이징</a:t>
            </a:r>
          </a:p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다</a:t>
            </a:r>
            <a:r>
              <a:rPr lang="en-US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 </a:t>
            </a: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설치</a:t>
            </a:r>
            <a:endParaRPr lang="en-US" altLang="ko-KR" sz="1000" b="1" kern="100" dirty="0">
              <a:solidFill>
                <a:schemeClr val="bg1"/>
              </a:solidFill>
              <a:effectLst/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라</a:t>
            </a:r>
            <a:r>
              <a:rPr lang="en-US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 </a:t>
            </a: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관리자 웹사이트</a:t>
            </a:r>
            <a:endParaRPr lang="en-US" altLang="ko-KR" sz="1000" b="1" kern="100" dirty="0">
              <a:solidFill>
                <a:schemeClr val="bg1"/>
              </a:solidFill>
              <a:effectLst/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01.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관리자 웹사이트 안내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02.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관제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상황판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서버목록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서버상태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서버정보</a:t>
            </a:r>
            <a:endParaRPr lang="en-US" altLang="ko-KR" sz="800" kern="100" dirty="0">
              <a:solidFill>
                <a:schemeClr val="bg1"/>
              </a:solidFill>
              <a:effectLst/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03.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운영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설정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기관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관리자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메모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04.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메소드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스키마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로그</a:t>
            </a:r>
            <a:endParaRPr lang="ko-KR" altLang="ko-KR" sz="200" b="1" kern="100" dirty="0">
              <a:solidFill>
                <a:schemeClr val="bg1"/>
              </a:solidFill>
              <a:effectLst/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마</a:t>
            </a:r>
            <a:r>
              <a:rPr lang="en-US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 </a:t>
            </a: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기타정보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endParaRPr lang="ko-KR" altLang="en-US" sz="11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5BBEED-D91C-88BC-9F5B-17EBD6E32DCB}"/>
              </a:ext>
            </a:extLst>
          </p:cNvPr>
          <p:cNvSpPr txBox="1"/>
          <p:nvPr/>
        </p:nvSpPr>
        <p:spPr>
          <a:xfrm>
            <a:off x="1923176" y="1371312"/>
            <a:ext cx="8204782" cy="267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100" b="1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상태안내</a:t>
            </a:r>
            <a:endParaRPr lang="ko-KR" altLang="ko-KR" sz="1100" b="1" kern="100" dirty="0"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</p:txBody>
      </p:sp>
      <p:sp>
        <p:nvSpPr>
          <p:cNvPr id="26" name="제목 1">
            <a:extLst>
              <a:ext uri="{FF2B5EF4-FFF2-40B4-BE49-F238E27FC236}">
                <a16:creationId xmlns:a16="http://schemas.microsoft.com/office/drawing/2014/main" id="{1C7E4F99-26FF-880C-C2B2-0CD2B97862FC}"/>
              </a:ext>
            </a:extLst>
          </p:cNvPr>
          <p:cNvSpPr txBox="1">
            <a:spLocks/>
          </p:cNvSpPr>
          <p:nvPr/>
        </p:nvSpPr>
        <p:spPr>
          <a:xfrm>
            <a:off x="8557693" y="125376"/>
            <a:ext cx="3522345" cy="2837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ko-KR" altLang="en-US" sz="1200" dirty="0" err="1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노드브레이커</a:t>
            </a:r>
            <a:r>
              <a:rPr lang="ko-KR" altLang="en-US" sz="12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</a:t>
            </a:r>
            <a:r>
              <a:rPr lang="en-US" altLang="ko-KR" sz="12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1.0 </a:t>
            </a:r>
            <a:r>
              <a:rPr lang="ko-KR" altLang="en-US" sz="12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취급설명서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ED190D9-F8A8-8AA6-1D91-0DEA02DEB670}"/>
              </a:ext>
            </a:extLst>
          </p:cNvPr>
          <p:cNvSpPr/>
          <p:nvPr/>
        </p:nvSpPr>
        <p:spPr>
          <a:xfrm>
            <a:off x="10192624" y="1181099"/>
            <a:ext cx="1999376" cy="567690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5D613E3-67B2-2495-C4CD-CB45F587C8B0}"/>
              </a:ext>
            </a:extLst>
          </p:cNvPr>
          <p:cNvSpPr txBox="1"/>
          <p:nvPr/>
        </p:nvSpPr>
        <p:spPr>
          <a:xfrm>
            <a:off x="2008156" y="4290721"/>
            <a:ext cx="5316570" cy="2525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  <a:spcAft>
                <a:spcPts val="800"/>
              </a:spcAft>
            </a:pPr>
            <a:r>
              <a:rPr lang="ko-KR" altLang="en-US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큰 인디케이터로 아래의 중요한 정보를 나타냅니다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 </a:t>
            </a:r>
            <a:r>
              <a:rPr lang="ko-KR" altLang="en-US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이 역시 매 초간 갱신됩니다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</a:t>
            </a:r>
          </a:p>
          <a:p>
            <a:pPr algn="just">
              <a:lnSpc>
                <a:spcPct val="130000"/>
              </a:lnSpc>
              <a:spcAft>
                <a:spcPts val="800"/>
              </a:spcAft>
            </a:pP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en-US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총 사용 메모리 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: </a:t>
            </a:r>
            <a:r>
              <a:rPr lang="ko-KR" altLang="en-US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현재시점</a:t>
            </a:r>
          </a:p>
          <a:p>
            <a:pPr algn="just">
              <a:lnSpc>
                <a:spcPct val="130000"/>
              </a:lnSpc>
              <a:spcAft>
                <a:spcPts val="800"/>
              </a:spcAft>
            </a:pPr>
            <a:r>
              <a:rPr lang="ko-KR" altLang="en-US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- </a:t>
            </a:r>
            <a:r>
              <a:rPr lang="ko-KR" altLang="en-US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현재 </a:t>
            </a:r>
            <a:r>
              <a:rPr lang="ko-KR" altLang="en-US" sz="1100" kern="100" dirty="0" err="1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힙</a:t>
            </a:r>
            <a:r>
              <a:rPr lang="ko-KR" altLang="en-US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메모리 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: </a:t>
            </a:r>
            <a:r>
              <a:rPr lang="ko-KR" altLang="en-US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현재시점</a:t>
            </a:r>
          </a:p>
          <a:p>
            <a:pPr algn="just">
              <a:lnSpc>
                <a:spcPct val="130000"/>
              </a:lnSpc>
              <a:spcAft>
                <a:spcPts val="800"/>
              </a:spcAft>
            </a:pPr>
            <a:r>
              <a:rPr lang="ko-KR" altLang="en-US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- </a:t>
            </a:r>
            <a:r>
              <a:rPr lang="ko-KR" altLang="en-US" sz="1100" kern="100" dirty="0" err="1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힙</a:t>
            </a:r>
            <a:r>
              <a:rPr lang="ko-KR" altLang="en-US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메모리 점유율 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: </a:t>
            </a:r>
            <a:r>
              <a:rPr lang="ko-KR" altLang="en-US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현재시점</a:t>
            </a:r>
          </a:p>
          <a:p>
            <a:pPr algn="just">
              <a:lnSpc>
                <a:spcPct val="130000"/>
              </a:lnSpc>
              <a:spcAft>
                <a:spcPts val="800"/>
              </a:spcAft>
            </a:pPr>
            <a:r>
              <a:rPr lang="ko-KR" altLang="en-US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- </a:t>
            </a:r>
            <a:r>
              <a:rPr lang="ko-KR" altLang="en-US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최근 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1</a:t>
            </a:r>
            <a:r>
              <a:rPr lang="ko-KR" altLang="en-US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분 </a:t>
            </a:r>
            <a:r>
              <a:rPr lang="ko-KR" altLang="en-US" sz="1100" kern="100" dirty="0" err="1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접속량</a:t>
            </a:r>
            <a:r>
              <a:rPr lang="ko-KR" altLang="en-US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: 1</a:t>
            </a:r>
            <a:r>
              <a:rPr lang="ko-KR" altLang="en-US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분 합계</a:t>
            </a:r>
          </a:p>
          <a:p>
            <a:pPr algn="just">
              <a:lnSpc>
                <a:spcPct val="130000"/>
              </a:lnSpc>
              <a:spcAft>
                <a:spcPts val="800"/>
              </a:spcAft>
            </a:pPr>
            <a:r>
              <a:rPr lang="ko-KR" altLang="en-US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- </a:t>
            </a:r>
            <a:r>
              <a:rPr lang="ko-KR" altLang="en-US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최근 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1</a:t>
            </a:r>
            <a:r>
              <a:rPr lang="ko-KR" altLang="en-US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시간 </a:t>
            </a:r>
            <a:r>
              <a:rPr lang="ko-KR" altLang="en-US" sz="1100" kern="100" dirty="0" err="1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접속량</a:t>
            </a:r>
            <a:r>
              <a:rPr lang="ko-KR" altLang="en-US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: 1</a:t>
            </a:r>
            <a:r>
              <a:rPr lang="ko-KR" altLang="en-US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시간 합계</a:t>
            </a:r>
          </a:p>
          <a:p>
            <a:pPr algn="just">
              <a:lnSpc>
                <a:spcPct val="130000"/>
              </a:lnSpc>
              <a:spcAft>
                <a:spcPts val="800"/>
              </a:spcAft>
            </a:pPr>
            <a:r>
              <a:rPr lang="ko-KR" altLang="en-US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- </a:t>
            </a:r>
            <a:r>
              <a:rPr lang="ko-KR" altLang="en-US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서버 시작 경과시간</a:t>
            </a:r>
            <a:endParaRPr lang="ko-KR" altLang="ko-KR" sz="1100" kern="100" dirty="0"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ko-KR" altLang="ko-KR" sz="1100" kern="100" dirty="0"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70E588A6-68C6-AF7F-B429-C132FE911FEF}"/>
              </a:ext>
            </a:extLst>
          </p:cNvPr>
          <p:cNvGrpSpPr/>
          <p:nvPr/>
        </p:nvGrpSpPr>
        <p:grpSpPr>
          <a:xfrm>
            <a:off x="-5856" y="0"/>
            <a:ext cx="1708822" cy="1166870"/>
            <a:chOff x="-5856" y="0"/>
            <a:chExt cx="1708822" cy="1166870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6CF3E6EF-88B4-89D3-C98C-3B1911663639}"/>
                </a:ext>
              </a:extLst>
            </p:cNvPr>
            <p:cNvSpPr/>
            <p:nvPr/>
          </p:nvSpPr>
          <p:spPr>
            <a:xfrm>
              <a:off x="2" y="0"/>
              <a:ext cx="1702964" cy="116687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997A2AEF-0868-DEC3-AC8E-D07C957C3A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856" y="352641"/>
              <a:ext cx="1205483" cy="502761"/>
            </a:xfrm>
            <a:prstGeom prst="rect">
              <a:avLst/>
            </a:prstGeom>
          </p:spPr>
        </p:pic>
      </p:grpSp>
      <p:sp>
        <p:nvSpPr>
          <p:cNvPr id="17" name="순서도: 수행의 시작/종료 16">
            <a:extLst>
              <a:ext uri="{FF2B5EF4-FFF2-40B4-BE49-F238E27FC236}">
                <a16:creationId xmlns:a16="http://schemas.microsoft.com/office/drawing/2014/main" id="{F608E31F-B3DD-1843-0FD8-DEDFC244DA20}"/>
              </a:ext>
            </a:extLst>
          </p:cNvPr>
          <p:cNvSpPr/>
          <p:nvPr/>
        </p:nvSpPr>
        <p:spPr>
          <a:xfrm>
            <a:off x="185460" y="3048385"/>
            <a:ext cx="1298535" cy="190498"/>
          </a:xfrm>
          <a:prstGeom prst="flowChartTerminator">
            <a:avLst/>
          </a:prstGeom>
          <a:noFill/>
          <a:ln w="28575">
            <a:solidFill>
              <a:srgbClr val="EF62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74089D3-A1AD-0563-56CA-6152C7F379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8308" y="1725919"/>
            <a:ext cx="4850204" cy="2551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6378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C4DC958-4778-AF03-57A0-D446EDDE1D70}"/>
              </a:ext>
            </a:extLst>
          </p:cNvPr>
          <p:cNvSpPr/>
          <p:nvPr/>
        </p:nvSpPr>
        <p:spPr>
          <a:xfrm>
            <a:off x="0" y="0"/>
            <a:ext cx="12192000" cy="1181099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BD80AD2-C6E7-F39A-76B2-A3FBE3B499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6976" y="489737"/>
            <a:ext cx="10361366" cy="591746"/>
          </a:xfrm>
        </p:spPr>
        <p:txBody>
          <a:bodyPr>
            <a:norm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라</a:t>
            </a:r>
            <a:r>
              <a:rPr lang="en-US" altLang="ko-KR" sz="24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. </a:t>
            </a:r>
            <a:r>
              <a:rPr lang="en-US" altLang="ko-KR" sz="2400" dirty="0">
                <a:solidFill>
                  <a:srgbClr val="EF6262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02. </a:t>
            </a:r>
            <a:r>
              <a:rPr lang="ko-KR" altLang="en-US" sz="2400" dirty="0">
                <a:solidFill>
                  <a:srgbClr val="EF6262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관제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3A4D07A-476F-C75B-1AD4-B79BA2E55C0A}"/>
              </a:ext>
            </a:extLst>
          </p:cNvPr>
          <p:cNvSpPr/>
          <p:nvPr/>
        </p:nvSpPr>
        <p:spPr>
          <a:xfrm>
            <a:off x="2" y="1181099"/>
            <a:ext cx="1702964" cy="5676901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5F7907F-F61F-C825-00F3-7D861E7434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960" y="1339851"/>
            <a:ext cx="1506815" cy="4648199"/>
          </a:xfrm>
        </p:spPr>
        <p:txBody>
          <a:bodyPr>
            <a:noAutofit/>
          </a:bodyPr>
          <a:lstStyle/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가</a:t>
            </a:r>
            <a:r>
              <a:rPr lang="en-US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 </a:t>
            </a: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개요</a:t>
            </a:r>
          </a:p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r>
              <a:rPr lang="ko-KR" altLang="en-US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나</a:t>
            </a:r>
            <a:r>
              <a:rPr lang="en-US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 </a:t>
            </a:r>
            <a:r>
              <a:rPr lang="ko-KR" altLang="en-US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커스터마이징</a:t>
            </a:r>
            <a:endParaRPr lang="ko-KR" altLang="ko-KR" sz="1000" b="1" kern="100" dirty="0">
              <a:solidFill>
                <a:schemeClr val="bg1"/>
              </a:solidFill>
              <a:effectLst/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다</a:t>
            </a:r>
            <a:r>
              <a:rPr lang="en-US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 </a:t>
            </a: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설치</a:t>
            </a:r>
            <a:endParaRPr lang="en-US" altLang="ko-KR" sz="1000" b="1" kern="100" dirty="0">
              <a:solidFill>
                <a:schemeClr val="bg1"/>
              </a:solidFill>
              <a:effectLst/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라</a:t>
            </a:r>
            <a:r>
              <a:rPr lang="en-US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 </a:t>
            </a: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관리자 웹사이트</a:t>
            </a:r>
            <a:endParaRPr lang="en-US" altLang="ko-KR" sz="1000" b="1" kern="100" dirty="0">
              <a:solidFill>
                <a:schemeClr val="bg1"/>
              </a:solidFill>
              <a:effectLst/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01.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관리자 웹사이트 안내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02.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관제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상황판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서버목록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서버상태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서버정보</a:t>
            </a:r>
            <a:endParaRPr lang="en-US" altLang="ko-KR" sz="800" kern="100" dirty="0">
              <a:solidFill>
                <a:schemeClr val="bg1"/>
              </a:solidFill>
              <a:effectLst/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03.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운영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설정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기관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관리자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메모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04.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메소드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스키마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로그</a:t>
            </a:r>
            <a:endParaRPr lang="ko-KR" altLang="ko-KR" sz="200" b="1" kern="100" dirty="0">
              <a:solidFill>
                <a:schemeClr val="bg1"/>
              </a:solidFill>
              <a:effectLst/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마</a:t>
            </a:r>
            <a:r>
              <a:rPr lang="en-US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 </a:t>
            </a: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기타정보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endParaRPr lang="ko-KR" altLang="en-US" sz="11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5BBEED-D91C-88BC-9F5B-17EBD6E32DCB}"/>
              </a:ext>
            </a:extLst>
          </p:cNvPr>
          <p:cNvSpPr txBox="1"/>
          <p:nvPr/>
        </p:nvSpPr>
        <p:spPr>
          <a:xfrm>
            <a:off x="1923176" y="1371312"/>
            <a:ext cx="8204782" cy="267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100" b="1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서버정보</a:t>
            </a:r>
            <a:endParaRPr lang="ko-KR" altLang="ko-KR" sz="1100" b="1" kern="100" dirty="0"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</p:txBody>
      </p:sp>
      <p:sp>
        <p:nvSpPr>
          <p:cNvPr id="26" name="제목 1">
            <a:extLst>
              <a:ext uri="{FF2B5EF4-FFF2-40B4-BE49-F238E27FC236}">
                <a16:creationId xmlns:a16="http://schemas.microsoft.com/office/drawing/2014/main" id="{1C7E4F99-26FF-880C-C2B2-0CD2B97862FC}"/>
              </a:ext>
            </a:extLst>
          </p:cNvPr>
          <p:cNvSpPr txBox="1">
            <a:spLocks/>
          </p:cNvSpPr>
          <p:nvPr/>
        </p:nvSpPr>
        <p:spPr>
          <a:xfrm>
            <a:off x="8557693" y="125376"/>
            <a:ext cx="3522345" cy="2837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ko-KR" altLang="en-US" sz="1200" dirty="0" err="1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노드브레이커</a:t>
            </a:r>
            <a:r>
              <a:rPr lang="ko-KR" altLang="en-US" sz="12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</a:t>
            </a:r>
            <a:r>
              <a:rPr lang="en-US" altLang="ko-KR" sz="12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1.0 </a:t>
            </a:r>
            <a:r>
              <a:rPr lang="ko-KR" altLang="en-US" sz="12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취급설명서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ED190D9-F8A8-8AA6-1D91-0DEA02DEB670}"/>
              </a:ext>
            </a:extLst>
          </p:cNvPr>
          <p:cNvSpPr/>
          <p:nvPr/>
        </p:nvSpPr>
        <p:spPr>
          <a:xfrm>
            <a:off x="10192624" y="1181099"/>
            <a:ext cx="1999376" cy="567690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5D613E3-67B2-2495-C4CD-CB45F587C8B0}"/>
              </a:ext>
            </a:extLst>
          </p:cNvPr>
          <p:cNvSpPr txBox="1"/>
          <p:nvPr/>
        </p:nvSpPr>
        <p:spPr>
          <a:xfrm>
            <a:off x="1973230" y="5179721"/>
            <a:ext cx="7884509" cy="619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  <a:spcAft>
                <a:spcPts val="800"/>
              </a:spcAft>
            </a:pPr>
            <a:r>
              <a:rPr lang="ko-KR" altLang="en-US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개별 서버별로 보다 정확한 메시지 정보를 확인할 수 있습니다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 </a:t>
            </a:r>
          </a:p>
          <a:p>
            <a:pPr algn="just">
              <a:lnSpc>
                <a:spcPct val="130000"/>
              </a:lnSpc>
              <a:spcAft>
                <a:spcPts val="800"/>
              </a:spcAft>
            </a:pPr>
            <a:r>
              <a:rPr lang="ko-KR" altLang="en-US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서버가 전달하는 중요 메시지와 업무내용을 요약하여 실시간으로 표시합니다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</a:t>
            </a:r>
            <a:endParaRPr lang="ko-KR" altLang="ko-KR" sz="1100" kern="100" dirty="0"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70E588A6-68C6-AF7F-B429-C132FE911FEF}"/>
              </a:ext>
            </a:extLst>
          </p:cNvPr>
          <p:cNvGrpSpPr/>
          <p:nvPr/>
        </p:nvGrpSpPr>
        <p:grpSpPr>
          <a:xfrm>
            <a:off x="-5856" y="0"/>
            <a:ext cx="1708822" cy="1166870"/>
            <a:chOff x="-5856" y="0"/>
            <a:chExt cx="1708822" cy="1166870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6CF3E6EF-88B4-89D3-C98C-3B1911663639}"/>
                </a:ext>
              </a:extLst>
            </p:cNvPr>
            <p:cNvSpPr/>
            <p:nvPr/>
          </p:nvSpPr>
          <p:spPr>
            <a:xfrm>
              <a:off x="2" y="0"/>
              <a:ext cx="1702964" cy="116687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997A2AEF-0868-DEC3-AC8E-D07C957C3A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856" y="352641"/>
              <a:ext cx="1205483" cy="502761"/>
            </a:xfrm>
            <a:prstGeom prst="rect">
              <a:avLst/>
            </a:prstGeom>
          </p:spPr>
        </p:pic>
      </p:grpSp>
      <p:sp>
        <p:nvSpPr>
          <p:cNvPr id="17" name="순서도: 수행의 시작/종료 16">
            <a:extLst>
              <a:ext uri="{FF2B5EF4-FFF2-40B4-BE49-F238E27FC236}">
                <a16:creationId xmlns:a16="http://schemas.microsoft.com/office/drawing/2014/main" id="{F608E31F-B3DD-1843-0FD8-DEDFC244DA20}"/>
              </a:ext>
            </a:extLst>
          </p:cNvPr>
          <p:cNvSpPr/>
          <p:nvPr/>
        </p:nvSpPr>
        <p:spPr>
          <a:xfrm>
            <a:off x="185460" y="3250178"/>
            <a:ext cx="1298535" cy="190498"/>
          </a:xfrm>
          <a:prstGeom prst="flowChartTerminator">
            <a:avLst/>
          </a:prstGeom>
          <a:noFill/>
          <a:ln w="28575">
            <a:solidFill>
              <a:srgbClr val="EF62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A9FFB7A-1853-3390-7151-F6CDAA25CE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8309" y="1703312"/>
            <a:ext cx="4850204" cy="3431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6711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C4DC958-4778-AF03-57A0-D446EDDE1D70}"/>
              </a:ext>
            </a:extLst>
          </p:cNvPr>
          <p:cNvSpPr/>
          <p:nvPr/>
        </p:nvSpPr>
        <p:spPr>
          <a:xfrm>
            <a:off x="0" y="0"/>
            <a:ext cx="12192000" cy="1181099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BD80AD2-C6E7-F39A-76B2-A3FBE3B499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6976" y="489737"/>
            <a:ext cx="10361366" cy="591746"/>
          </a:xfrm>
        </p:spPr>
        <p:txBody>
          <a:bodyPr>
            <a:norm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라</a:t>
            </a:r>
            <a:r>
              <a:rPr lang="en-US" altLang="ko-KR" sz="24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. </a:t>
            </a:r>
            <a:r>
              <a:rPr lang="en-US" altLang="ko-KR" sz="2400" dirty="0">
                <a:solidFill>
                  <a:srgbClr val="EF6262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02. </a:t>
            </a:r>
            <a:r>
              <a:rPr lang="ko-KR" altLang="en-US" sz="2400" dirty="0">
                <a:solidFill>
                  <a:srgbClr val="EF6262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관제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3A4D07A-476F-C75B-1AD4-B79BA2E55C0A}"/>
              </a:ext>
            </a:extLst>
          </p:cNvPr>
          <p:cNvSpPr/>
          <p:nvPr/>
        </p:nvSpPr>
        <p:spPr>
          <a:xfrm>
            <a:off x="2" y="1181099"/>
            <a:ext cx="1702964" cy="5676901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5F7907F-F61F-C825-00F3-7D861E7434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960" y="1339851"/>
            <a:ext cx="1506815" cy="4648199"/>
          </a:xfrm>
        </p:spPr>
        <p:txBody>
          <a:bodyPr>
            <a:noAutofit/>
          </a:bodyPr>
          <a:lstStyle/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가</a:t>
            </a:r>
            <a:r>
              <a:rPr lang="en-US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 </a:t>
            </a: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개요</a:t>
            </a:r>
          </a:p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r>
              <a:rPr lang="ko-KR" altLang="en-US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나</a:t>
            </a:r>
            <a:r>
              <a:rPr lang="en-US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 </a:t>
            </a:r>
            <a:r>
              <a:rPr lang="ko-KR" altLang="en-US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커스터마이징</a:t>
            </a:r>
            <a:endParaRPr lang="ko-KR" altLang="ko-KR" sz="1000" b="1" kern="100" dirty="0">
              <a:solidFill>
                <a:schemeClr val="bg1"/>
              </a:solidFill>
              <a:effectLst/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다</a:t>
            </a:r>
            <a:r>
              <a:rPr lang="en-US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 </a:t>
            </a: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설치</a:t>
            </a:r>
            <a:endParaRPr lang="en-US" altLang="ko-KR" sz="1000" b="1" kern="100" dirty="0">
              <a:solidFill>
                <a:schemeClr val="bg1"/>
              </a:solidFill>
              <a:effectLst/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라</a:t>
            </a:r>
            <a:r>
              <a:rPr lang="en-US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 </a:t>
            </a: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관리자 웹사이트</a:t>
            </a:r>
            <a:endParaRPr lang="en-US" altLang="ko-KR" sz="1000" b="1" kern="100" dirty="0">
              <a:solidFill>
                <a:schemeClr val="bg1"/>
              </a:solidFill>
              <a:effectLst/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01.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관리자 웹사이트 안내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02.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관제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상황판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서버목록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서버상태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서버정보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03.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운영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설정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기관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관리자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메모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04.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메소드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스키마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로그</a:t>
            </a:r>
            <a:endParaRPr lang="ko-KR" altLang="ko-KR" sz="200" b="1" kern="100" dirty="0">
              <a:solidFill>
                <a:schemeClr val="bg1"/>
              </a:solidFill>
              <a:effectLst/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마</a:t>
            </a:r>
            <a:r>
              <a:rPr lang="en-US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 </a:t>
            </a: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기타정보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endParaRPr lang="ko-KR" altLang="en-US" sz="11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5BBEED-D91C-88BC-9F5B-17EBD6E32DCB}"/>
              </a:ext>
            </a:extLst>
          </p:cNvPr>
          <p:cNvSpPr txBox="1"/>
          <p:nvPr/>
        </p:nvSpPr>
        <p:spPr>
          <a:xfrm>
            <a:off x="1923176" y="1371312"/>
            <a:ext cx="8204782" cy="834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100" b="1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서버 컨트롤러</a:t>
            </a:r>
            <a:endParaRPr lang="en-US" altLang="ko-KR" sz="1100" b="1" kern="100" dirty="0"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서버 재시동과 서버정지 버튼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, </a:t>
            </a:r>
            <a:r>
              <a:rPr lang="ko-KR" altLang="en-US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그리고 관련된 기능들을 한자리에 모았습니다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</a:t>
            </a:r>
          </a:p>
          <a:p>
            <a:pPr marL="171450" indent="-171450" algn="just">
              <a:lnSpc>
                <a:spcPct val="107000"/>
              </a:lnSpc>
              <a:spcAft>
                <a:spcPts val="800"/>
              </a:spcAft>
              <a:buFontTx/>
              <a:buChar char="-"/>
            </a:pPr>
            <a:endParaRPr lang="ko-KR" altLang="ko-KR" sz="1100" kern="100" dirty="0"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</p:txBody>
      </p:sp>
      <p:sp>
        <p:nvSpPr>
          <p:cNvPr id="26" name="제목 1">
            <a:extLst>
              <a:ext uri="{FF2B5EF4-FFF2-40B4-BE49-F238E27FC236}">
                <a16:creationId xmlns:a16="http://schemas.microsoft.com/office/drawing/2014/main" id="{1C7E4F99-26FF-880C-C2B2-0CD2B97862FC}"/>
              </a:ext>
            </a:extLst>
          </p:cNvPr>
          <p:cNvSpPr txBox="1">
            <a:spLocks/>
          </p:cNvSpPr>
          <p:nvPr/>
        </p:nvSpPr>
        <p:spPr>
          <a:xfrm>
            <a:off x="8557693" y="125376"/>
            <a:ext cx="3522345" cy="2837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ko-KR" altLang="en-US" sz="1200" dirty="0" err="1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노드브레이커</a:t>
            </a:r>
            <a:r>
              <a:rPr lang="ko-KR" altLang="en-US" sz="12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</a:t>
            </a:r>
            <a:r>
              <a:rPr lang="en-US" altLang="ko-KR" sz="12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1.0 </a:t>
            </a:r>
            <a:r>
              <a:rPr lang="ko-KR" altLang="en-US" sz="12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취급설명서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ED190D9-F8A8-8AA6-1D91-0DEA02DEB670}"/>
              </a:ext>
            </a:extLst>
          </p:cNvPr>
          <p:cNvSpPr/>
          <p:nvPr/>
        </p:nvSpPr>
        <p:spPr>
          <a:xfrm>
            <a:off x="10192624" y="1181099"/>
            <a:ext cx="1999376" cy="567690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5D613E3-67B2-2495-C4CD-CB45F587C8B0}"/>
              </a:ext>
            </a:extLst>
          </p:cNvPr>
          <p:cNvSpPr txBox="1"/>
          <p:nvPr/>
        </p:nvSpPr>
        <p:spPr>
          <a:xfrm>
            <a:off x="1984247" y="3999695"/>
            <a:ext cx="7884509" cy="15870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  <a:spcAft>
                <a:spcPts val="800"/>
              </a:spcAft>
            </a:pPr>
            <a:r>
              <a:rPr lang="ko-KR" altLang="en-US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서버 재시동 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: </a:t>
            </a:r>
            <a:r>
              <a:rPr lang="ko-KR" altLang="en-US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서버를 재시동하게 되면 일정 시간 관리자 화면에서 해당 서버의 정보가 사라집니다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 </a:t>
            </a:r>
          </a:p>
          <a:p>
            <a:pPr algn="just">
              <a:lnSpc>
                <a:spcPct val="130000"/>
              </a:lnSpc>
              <a:spcAft>
                <a:spcPts val="800"/>
              </a:spcAft>
            </a:pPr>
            <a:r>
              <a:rPr lang="ko-KR" altLang="en-US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만약 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10</a:t>
            </a:r>
            <a:r>
              <a:rPr lang="ko-KR" altLang="en-US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초 이상 기다려도 서버가 다시 가동되지 않으면 수동으로 직접 명령어를 입력해야 합니다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 (</a:t>
            </a:r>
            <a:r>
              <a:rPr lang="ko-KR" altLang="en-US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나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-03 </a:t>
            </a:r>
            <a:r>
              <a:rPr lang="ko-KR" altLang="en-US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참조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)</a:t>
            </a:r>
          </a:p>
          <a:p>
            <a:pPr algn="just">
              <a:lnSpc>
                <a:spcPct val="130000"/>
              </a:lnSpc>
              <a:spcAft>
                <a:spcPts val="800"/>
              </a:spcAft>
            </a:pPr>
            <a:r>
              <a:rPr lang="ko-KR" altLang="en-US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서버정지 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: </a:t>
            </a:r>
            <a:r>
              <a:rPr lang="ko-KR" altLang="en-US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서버를 정지하게 되면 </a:t>
            </a:r>
            <a:r>
              <a:rPr lang="ko-KR" altLang="en-US" sz="1100" kern="100" dirty="0" err="1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노드브레이커</a:t>
            </a:r>
            <a:r>
              <a:rPr lang="ko-KR" altLang="en-US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관리자가 서버를 컨트롤할 연결자를 잃게 됩니다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 </a:t>
            </a:r>
          </a:p>
          <a:p>
            <a:pPr algn="just">
              <a:lnSpc>
                <a:spcPct val="130000"/>
              </a:lnSpc>
              <a:spcAft>
                <a:spcPts val="800"/>
              </a:spcAft>
            </a:pPr>
            <a:r>
              <a:rPr lang="ko-KR" altLang="en-US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따라서 다시 기동하기 위해서는 반드시 수동으로 직접 명령어를 입력해야 합니다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 (</a:t>
            </a:r>
            <a:r>
              <a:rPr lang="ko-KR" altLang="en-US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나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-03 </a:t>
            </a:r>
            <a:r>
              <a:rPr lang="ko-KR" altLang="en-US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참조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)</a:t>
            </a:r>
          </a:p>
          <a:p>
            <a:pPr algn="just">
              <a:lnSpc>
                <a:spcPct val="130000"/>
              </a:lnSpc>
              <a:spcAft>
                <a:spcPts val="800"/>
              </a:spcAft>
            </a:pPr>
            <a:r>
              <a:rPr lang="ko-KR" altLang="en-US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수동 명령어 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: </a:t>
            </a:r>
            <a:r>
              <a:rPr lang="ko-KR" altLang="en-US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서버를 시동하기 위한 수동 명령어는 해당 버튼을 누르는 시점에 컨트롤러에 붉은색으로 나타납니다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</a:t>
            </a:r>
            <a:endParaRPr lang="ko-KR" altLang="ko-KR" sz="1100" kern="100" dirty="0"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70E588A6-68C6-AF7F-B429-C132FE911FEF}"/>
              </a:ext>
            </a:extLst>
          </p:cNvPr>
          <p:cNvGrpSpPr/>
          <p:nvPr/>
        </p:nvGrpSpPr>
        <p:grpSpPr>
          <a:xfrm>
            <a:off x="-5856" y="0"/>
            <a:ext cx="1708822" cy="1166870"/>
            <a:chOff x="-5856" y="0"/>
            <a:chExt cx="1708822" cy="1166870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6CF3E6EF-88B4-89D3-C98C-3B1911663639}"/>
                </a:ext>
              </a:extLst>
            </p:cNvPr>
            <p:cNvSpPr/>
            <p:nvPr/>
          </p:nvSpPr>
          <p:spPr>
            <a:xfrm>
              <a:off x="2" y="0"/>
              <a:ext cx="1702964" cy="116687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997A2AEF-0868-DEC3-AC8E-D07C957C3A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856" y="352641"/>
              <a:ext cx="1205483" cy="502761"/>
            </a:xfrm>
            <a:prstGeom prst="rect">
              <a:avLst/>
            </a:prstGeom>
          </p:spPr>
        </p:pic>
      </p:grpSp>
      <p:sp>
        <p:nvSpPr>
          <p:cNvPr id="17" name="순서도: 수행의 시작/종료 16">
            <a:extLst>
              <a:ext uri="{FF2B5EF4-FFF2-40B4-BE49-F238E27FC236}">
                <a16:creationId xmlns:a16="http://schemas.microsoft.com/office/drawing/2014/main" id="{F608E31F-B3DD-1843-0FD8-DEDFC244DA20}"/>
              </a:ext>
            </a:extLst>
          </p:cNvPr>
          <p:cNvSpPr/>
          <p:nvPr/>
        </p:nvSpPr>
        <p:spPr>
          <a:xfrm>
            <a:off x="185460" y="3248410"/>
            <a:ext cx="1298535" cy="190498"/>
          </a:xfrm>
          <a:prstGeom prst="flowChartTerminator">
            <a:avLst/>
          </a:prstGeom>
          <a:noFill/>
          <a:ln w="28575">
            <a:solidFill>
              <a:srgbClr val="EF62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B701457-9F3E-0B33-978C-7D559FAE60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551" y="1956702"/>
            <a:ext cx="6076950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734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C4DC958-4778-AF03-57A0-D446EDDE1D70}"/>
              </a:ext>
            </a:extLst>
          </p:cNvPr>
          <p:cNvSpPr/>
          <p:nvPr/>
        </p:nvSpPr>
        <p:spPr>
          <a:xfrm>
            <a:off x="-2" y="0"/>
            <a:ext cx="12192000" cy="1181099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3A4D07A-476F-C75B-1AD4-B79BA2E55C0A}"/>
              </a:ext>
            </a:extLst>
          </p:cNvPr>
          <p:cNvSpPr/>
          <p:nvPr/>
        </p:nvSpPr>
        <p:spPr>
          <a:xfrm>
            <a:off x="2" y="1181099"/>
            <a:ext cx="1702964" cy="5676901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0709C71-E9FF-3913-3446-F37C3F0B3409}"/>
              </a:ext>
            </a:extLst>
          </p:cNvPr>
          <p:cNvSpPr/>
          <p:nvPr/>
        </p:nvSpPr>
        <p:spPr>
          <a:xfrm>
            <a:off x="10192624" y="1181099"/>
            <a:ext cx="1999376" cy="567690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7796D63E-FA02-0419-3E91-C4E41FA6670D}"/>
              </a:ext>
            </a:extLst>
          </p:cNvPr>
          <p:cNvSpPr txBox="1">
            <a:spLocks/>
          </p:cNvSpPr>
          <p:nvPr/>
        </p:nvSpPr>
        <p:spPr>
          <a:xfrm>
            <a:off x="8557693" y="125376"/>
            <a:ext cx="3522345" cy="2837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ko-KR" altLang="en-US" sz="1200" dirty="0" err="1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노드브레이커</a:t>
            </a:r>
            <a:r>
              <a:rPr lang="ko-KR" altLang="en-US" sz="12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</a:t>
            </a:r>
            <a:r>
              <a:rPr lang="en-US" altLang="ko-KR" sz="12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1.0 </a:t>
            </a:r>
            <a:r>
              <a:rPr lang="ko-KR" altLang="en-US" sz="12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취급설명서</a:t>
            </a: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619DD804-E7ED-ECD4-E1AF-7E826870A848}"/>
              </a:ext>
            </a:extLst>
          </p:cNvPr>
          <p:cNvSpPr txBox="1">
            <a:spLocks/>
          </p:cNvSpPr>
          <p:nvPr/>
        </p:nvSpPr>
        <p:spPr>
          <a:xfrm>
            <a:off x="1846976" y="489737"/>
            <a:ext cx="10361366" cy="5917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가</a:t>
            </a:r>
            <a:r>
              <a:rPr lang="en-US" altLang="ko-KR" sz="2400" b="1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. </a:t>
            </a:r>
            <a:r>
              <a:rPr lang="ko-KR" altLang="en-US" sz="2400" b="1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개요</a:t>
            </a:r>
            <a:endParaRPr lang="ko-KR" altLang="en-US" sz="2400" b="1" dirty="0">
              <a:solidFill>
                <a:srgbClr val="EF6262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16" name="내용 개체 틀 2">
            <a:extLst>
              <a:ext uri="{FF2B5EF4-FFF2-40B4-BE49-F238E27FC236}">
                <a16:creationId xmlns:a16="http://schemas.microsoft.com/office/drawing/2014/main" id="{96477CCA-3D93-6150-A634-8603F73FD13A}"/>
              </a:ext>
            </a:extLst>
          </p:cNvPr>
          <p:cNvSpPr txBox="1">
            <a:spLocks/>
          </p:cNvSpPr>
          <p:nvPr/>
        </p:nvSpPr>
        <p:spPr>
          <a:xfrm>
            <a:off x="121960" y="1339851"/>
            <a:ext cx="1506815" cy="46481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ko-KR" altLang="ko-KR" sz="1000" b="1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가</a:t>
            </a:r>
            <a:r>
              <a:rPr lang="en-US" altLang="ko-KR" sz="1000" b="1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 </a:t>
            </a:r>
            <a:r>
              <a:rPr lang="ko-KR" altLang="ko-KR" sz="1000" b="1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개요</a:t>
            </a:r>
          </a:p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ko-KR" altLang="ko-KR" sz="1000" b="1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나</a:t>
            </a:r>
            <a:r>
              <a:rPr lang="en-US" altLang="ko-KR" sz="1000" b="1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 </a:t>
            </a:r>
            <a:r>
              <a:rPr lang="ko-KR" altLang="ko-KR" sz="1000" b="1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커스터마이징</a:t>
            </a:r>
          </a:p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ko-KR" altLang="ko-KR" sz="1000" b="1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다</a:t>
            </a:r>
            <a:r>
              <a:rPr lang="en-US" altLang="ko-KR" sz="1000" b="1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 </a:t>
            </a:r>
            <a:r>
              <a:rPr lang="ko-KR" altLang="ko-KR" sz="1000" b="1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설치</a:t>
            </a:r>
            <a:endParaRPr lang="en-US" altLang="ko-KR" sz="1000" b="1" kern="100" dirty="0">
              <a:solidFill>
                <a:schemeClr val="bg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ko-KR" altLang="ko-KR" sz="1000" b="1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라</a:t>
            </a:r>
            <a:r>
              <a:rPr lang="en-US" altLang="ko-KR" sz="1000" b="1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 </a:t>
            </a:r>
            <a:r>
              <a:rPr lang="ko-KR" altLang="ko-KR" sz="1000" b="1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관리자 웹사이트</a:t>
            </a:r>
            <a:endParaRPr lang="en-US" altLang="ko-KR" sz="1000" b="1" kern="100" dirty="0">
              <a:solidFill>
                <a:schemeClr val="bg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ko-KR" altLang="ko-KR" sz="1000" b="1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마</a:t>
            </a:r>
            <a:r>
              <a:rPr lang="en-US" altLang="ko-KR" sz="1000" b="1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 </a:t>
            </a:r>
            <a:r>
              <a:rPr lang="ko-KR" altLang="ko-KR" sz="1000" b="1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기타정보</a:t>
            </a:r>
            <a:endParaRPr lang="ko-KR" altLang="en-US" sz="1100" dirty="0"/>
          </a:p>
        </p:txBody>
      </p:sp>
      <p:sp>
        <p:nvSpPr>
          <p:cNvPr id="17" name="순서도: 수행의 시작/종료 16">
            <a:extLst>
              <a:ext uri="{FF2B5EF4-FFF2-40B4-BE49-F238E27FC236}">
                <a16:creationId xmlns:a16="http://schemas.microsoft.com/office/drawing/2014/main" id="{4D131631-B183-E23B-728E-BAC43CAE738F}"/>
              </a:ext>
            </a:extLst>
          </p:cNvPr>
          <p:cNvSpPr/>
          <p:nvPr/>
        </p:nvSpPr>
        <p:spPr>
          <a:xfrm>
            <a:off x="78820" y="1348738"/>
            <a:ext cx="1549955" cy="446506"/>
          </a:xfrm>
          <a:prstGeom prst="flowChartTerminator">
            <a:avLst/>
          </a:prstGeom>
          <a:noFill/>
          <a:ln w="28575">
            <a:solidFill>
              <a:srgbClr val="EF62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692F368-ACE4-B73C-3BC5-4B4EA97EC0DF}"/>
              </a:ext>
            </a:extLst>
          </p:cNvPr>
          <p:cNvSpPr txBox="1"/>
          <p:nvPr/>
        </p:nvSpPr>
        <p:spPr>
          <a:xfrm>
            <a:off x="1923177" y="1371312"/>
            <a:ext cx="7312264" cy="8391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  <a:spcAft>
                <a:spcPts val="800"/>
              </a:spcAft>
            </a:pPr>
            <a:r>
              <a:rPr lang="ko-KR" altLang="ko-KR" sz="1100" kern="100" dirty="0" err="1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노드브레이커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(</a:t>
            </a: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이하 </a:t>
            </a:r>
            <a:r>
              <a:rPr lang="ko-KR" altLang="en-US" sz="1100" kern="100" dirty="0" err="1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노드브레이커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)</a:t>
            </a: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는 현대적인 방식의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REST API</a:t>
            </a: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를 제공하지 못하는 레거시 시스템을 지원하기 위해 개발된 강력한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API </a:t>
            </a: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구축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/</a:t>
            </a: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운영 시스템입니다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</a:t>
            </a:r>
          </a:p>
          <a:p>
            <a:pPr algn="just">
              <a:lnSpc>
                <a:spcPct val="130000"/>
              </a:lnSpc>
              <a:spcAft>
                <a:spcPts val="800"/>
              </a:spcAft>
            </a:pP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MSA(</a:t>
            </a:r>
            <a:r>
              <a:rPr lang="ko-KR" altLang="ko-KR" sz="1100" kern="100" dirty="0" err="1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마이크로서비스아키텍쳐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)</a:t>
            </a: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의 철학에 따라 기능별로 분담하여 서비스를 실행할 수 있도록 설계되어 있습니다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</a:t>
            </a:r>
            <a:endParaRPr lang="ko-KR" altLang="en-US" sz="1100" kern="100" dirty="0"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971B287B-9911-A5D6-47B6-46A71F432D1F}"/>
              </a:ext>
            </a:extLst>
          </p:cNvPr>
          <p:cNvGrpSpPr/>
          <p:nvPr/>
        </p:nvGrpSpPr>
        <p:grpSpPr>
          <a:xfrm>
            <a:off x="-5856" y="0"/>
            <a:ext cx="1708822" cy="1166870"/>
            <a:chOff x="-5856" y="0"/>
            <a:chExt cx="1708822" cy="1166870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1CACF40D-6AF8-7722-2EB5-155E4ACD1864}"/>
                </a:ext>
              </a:extLst>
            </p:cNvPr>
            <p:cNvSpPr/>
            <p:nvPr/>
          </p:nvSpPr>
          <p:spPr>
            <a:xfrm>
              <a:off x="2" y="0"/>
              <a:ext cx="1702964" cy="116687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4E928F99-CBC6-6870-E129-4F74BA5ED5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856" y="352641"/>
              <a:ext cx="1205483" cy="502761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282B4D52-C3E9-9C58-127A-1B7D37091834}"/>
              </a:ext>
            </a:extLst>
          </p:cNvPr>
          <p:cNvSpPr txBox="1"/>
          <p:nvPr/>
        </p:nvSpPr>
        <p:spPr>
          <a:xfrm>
            <a:off x="1923176" y="2243768"/>
            <a:ext cx="7834778" cy="21214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  <a:spcAft>
                <a:spcPts val="800"/>
              </a:spcAft>
            </a:pP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기존 시스템에 따라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API</a:t>
            </a: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가 구축될 환경이 상이할 수밖에 없으므로 </a:t>
            </a:r>
            <a:r>
              <a:rPr lang="ko-KR" altLang="en-US" sz="1100" kern="100" dirty="0" err="1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노드브레이커의</a:t>
            </a: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설치에는 커스터마이징 과정이 반드시 필요합니다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</a:t>
            </a:r>
            <a:endParaRPr lang="ko-KR" altLang="ko-KR" sz="1100" kern="100" dirty="0"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algn="just">
              <a:lnSpc>
                <a:spcPct val="130000"/>
              </a:lnSpc>
              <a:spcAft>
                <a:spcPts val="800"/>
              </a:spcAft>
            </a:pP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이를 위해 </a:t>
            </a:r>
            <a:r>
              <a:rPr lang="ko-KR" altLang="en-US" sz="1100" kern="100" dirty="0" err="1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노드브레이커에는</a:t>
            </a: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기본적인 세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</a:t>
            </a: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가지 통신방식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(HTTP, TCP</a:t>
            </a: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소켓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, </a:t>
            </a:r>
            <a:r>
              <a:rPr lang="ko-KR" altLang="ko-KR" sz="1100" kern="100" dirty="0" err="1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웹소켓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)</a:t>
            </a: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이 모듈로 미리 준비되어 있습니다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</a:t>
            </a:r>
            <a:endParaRPr lang="ko-KR" altLang="ko-KR" sz="1100" kern="100" dirty="0"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algn="just">
              <a:lnSpc>
                <a:spcPct val="130000"/>
              </a:lnSpc>
              <a:spcAft>
                <a:spcPts val="800"/>
              </a:spcAft>
            </a:pP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메소드 커스터마이징은 전문적인 프로그래머의 손으로 세심하게 계획되고 실행되어야 합니다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</a:t>
            </a:r>
          </a:p>
          <a:p>
            <a:pPr algn="just">
              <a:lnSpc>
                <a:spcPct val="130000"/>
              </a:lnSpc>
              <a:spcAft>
                <a:spcPts val="800"/>
              </a:spcAft>
            </a:pP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이 부분에 관한 상세한 사항은 </a:t>
            </a:r>
            <a:r>
              <a:rPr lang="ko-KR" altLang="ko-KR" sz="1100" kern="100" dirty="0" err="1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이에스피시스템즈에</a:t>
            </a: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별도로 문의하시기 바랍니다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</a:t>
            </a:r>
          </a:p>
          <a:p>
            <a:pPr algn="just">
              <a:lnSpc>
                <a:spcPct val="130000"/>
              </a:lnSpc>
              <a:spcAft>
                <a:spcPts val="800"/>
              </a:spcAft>
            </a:pPr>
            <a:endParaRPr lang="en-US" altLang="ko-KR" sz="1100" kern="100" dirty="0"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algn="just">
              <a:lnSpc>
                <a:spcPct val="130000"/>
              </a:lnSpc>
              <a:spcAft>
                <a:spcPts val="800"/>
              </a:spcAft>
            </a:pP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커스터마이징이 끝난 서버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</a:t>
            </a: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앱들은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, </a:t>
            </a:r>
            <a:r>
              <a:rPr lang="ko-KR" altLang="en-US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전문가의 도움 없이도</a:t>
            </a: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손쉽게 설치가 가능합니다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</a:t>
            </a:r>
            <a:endParaRPr lang="ko-KR" altLang="ko-KR" sz="1100" kern="100" dirty="0"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434A917-0E11-5461-B792-5632A51E6E5D}"/>
              </a:ext>
            </a:extLst>
          </p:cNvPr>
          <p:cNvSpPr txBox="1"/>
          <p:nvPr/>
        </p:nvSpPr>
        <p:spPr>
          <a:xfrm>
            <a:off x="10345024" y="1351248"/>
            <a:ext cx="1725016" cy="11042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altLang="ko-KR" sz="900" kern="100" dirty="0">
                <a:solidFill>
                  <a:schemeClr val="tx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* </a:t>
            </a:r>
            <a:r>
              <a:rPr lang="en-US" altLang="ko-KR" sz="9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REST API : </a:t>
            </a:r>
            <a:r>
              <a:rPr lang="ko-KR" altLang="en-US" sz="9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서로 다른 서버가 데이터를 공유하고 서비스를 제공하기 위해 보편적으로 쓰이는 </a:t>
            </a:r>
            <a:r>
              <a:rPr lang="en-US" altLang="ko-KR" sz="9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HTTP </a:t>
            </a:r>
            <a:r>
              <a:rPr lang="ko-KR" altLang="en-US" sz="9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방식의 협력 시스템입니다</a:t>
            </a:r>
            <a:r>
              <a:rPr lang="en-US" altLang="ko-KR" sz="9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</a:t>
            </a:r>
            <a:endParaRPr lang="ko-KR" altLang="ko-KR" sz="900" kern="100" dirty="0"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57249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C4DC958-4778-AF03-57A0-D446EDDE1D70}"/>
              </a:ext>
            </a:extLst>
          </p:cNvPr>
          <p:cNvSpPr/>
          <p:nvPr/>
        </p:nvSpPr>
        <p:spPr>
          <a:xfrm>
            <a:off x="0" y="0"/>
            <a:ext cx="12192000" cy="1181099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BD80AD2-C6E7-F39A-76B2-A3FBE3B499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6976" y="489737"/>
            <a:ext cx="10361366" cy="591746"/>
          </a:xfrm>
        </p:spPr>
        <p:txBody>
          <a:bodyPr>
            <a:norm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라</a:t>
            </a:r>
            <a:r>
              <a:rPr lang="en-US" altLang="ko-KR" sz="24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. </a:t>
            </a:r>
            <a:r>
              <a:rPr lang="en-US" altLang="ko-KR" sz="2400" dirty="0">
                <a:solidFill>
                  <a:srgbClr val="EF6262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02. </a:t>
            </a:r>
            <a:r>
              <a:rPr lang="ko-KR" altLang="en-US" sz="2400" dirty="0">
                <a:solidFill>
                  <a:srgbClr val="EF6262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관제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3A4D07A-476F-C75B-1AD4-B79BA2E55C0A}"/>
              </a:ext>
            </a:extLst>
          </p:cNvPr>
          <p:cNvSpPr/>
          <p:nvPr/>
        </p:nvSpPr>
        <p:spPr>
          <a:xfrm>
            <a:off x="2" y="1181099"/>
            <a:ext cx="1702964" cy="5676901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5F7907F-F61F-C825-00F3-7D861E7434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960" y="1339851"/>
            <a:ext cx="1506815" cy="4648199"/>
          </a:xfrm>
        </p:spPr>
        <p:txBody>
          <a:bodyPr>
            <a:noAutofit/>
          </a:bodyPr>
          <a:lstStyle/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가</a:t>
            </a:r>
            <a:r>
              <a:rPr lang="en-US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 </a:t>
            </a: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개요</a:t>
            </a:r>
          </a:p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r>
              <a:rPr lang="ko-KR" altLang="en-US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나</a:t>
            </a:r>
            <a:r>
              <a:rPr lang="en-US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 </a:t>
            </a:r>
            <a:r>
              <a:rPr lang="ko-KR" altLang="en-US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커스터마이징</a:t>
            </a:r>
            <a:endParaRPr lang="ko-KR" altLang="ko-KR" sz="1000" b="1" kern="100" dirty="0">
              <a:solidFill>
                <a:schemeClr val="bg1"/>
              </a:solidFill>
              <a:effectLst/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다</a:t>
            </a:r>
            <a:r>
              <a:rPr lang="en-US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 </a:t>
            </a: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설치</a:t>
            </a:r>
            <a:endParaRPr lang="en-US" altLang="ko-KR" sz="1000" b="1" kern="100" dirty="0">
              <a:solidFill>
                <a:schemeClr val="bg1"/>
              </a:solidFill>
              <a:effectLst/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라</a:t>
            </a:r>
            <a:r>
              <a:rPr lang="en-US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 </a:t>
            </a: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관리자 웹사이트</a:t>
            </a:r>
            <a:endParaRPr lang="en-US" altLang="ko-KR" sz="1000" b="1" kern="100" dirty="0">
              <a:solidFill>
                <a:schemeClr val="bg1"/>
              </a:solidFill>
              <a:effectLst/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01.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관리자 웹사이트 안내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02.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관제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상황판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서버목록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서버상태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서버정보</a:t>
            </a:r>
            <a:endParaRPr lang="en-US" altLang="ko-KR" sz="800" kern="100" dirty="0">
              <a:solidFill>
                <a:schemeClr val="bg1"/>
              </a:solidFill>
              <a:effectLst/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03.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운영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설정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기관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관리자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메모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04.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메소드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스키마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로그</a:t>
            </a:r>
            <a:endParaRPr lang="ko-KR" altLang="ko-KR" sz="200" b="1" kern="100" dirty="0">
              <a:solidFill>
                <a:schemeClr val="bg1"/>
              </a:solidFill>
              <a:effectLst/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마</a:t>
            </a:r>
            <a:r>
              <a:rPr lang="en-US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 </a:t>
            </a: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기타정보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endParaRPr lang="ko-KR" altLang="en-US" sz="11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5BBEED-D91C-88BC-9F5B-17EBD6E32DCB}"/>
              </a:ext>
            </a:extLst>
          </p:cNvPr>
          <p:cNvSpPr txBox="1"/>
          <p:nvPr/>
        </p:nvSpPr>
        <p:spPr>
          <a:xfrm>
            <a:off x="1923176" y="1371312"/>
            <a:ext cx="8204782" cy="267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100" b="1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실시간 메시지</a:t>
            </a:r>
            <a:endParaRPr lang="ko-KR" altLang="ko-KR" sz="1100" b="1" kern="100" dirty="0"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</p:txBody>
      </p:sp>
      <p:sp>
        <p:nvSpPr>
          <p:cNvPr id="26" name="제목 1">
            <a:extLst>
              <a:ext uri="{FF2B5EF4-FFF2-40B4-BE49-F238E27FC236}">
                <a16:creationId xmlns:a16="http://schemas.microsoft.com/office/drawing/2014/main" id="{1C7E4F99-26FF-880C-C2B2-0CD2B97862FC}"/>
              </a:ext>
            </a:extLst>
          </p:cNvPr>
          <p:cNvSpPr txBox="1">
            <a:spLocks/>
          </p:cNvSpPr>
          <p:nvPr/>
        </p:nvSpPr>
        <p:spPr>
          <a:xfrm>
            <a:off x="8557693" y="125376"/>
            <a:ext cx="3522345" cy="2837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ko-KR" altLang="en-US" sz="1200" dirty="0" err="1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노드브레이커</a:t>
            </a:r>
            <a:r>
              <a:rPr lang="ko-KR" altLang="en-US" sz="12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</a:t>
            </a:r>
            <a:r>
              <a:rPr lang="en-US" altLang="ko-KR" sz="12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1.0 </a:t>
            </a:r>
            <a:r>
              <a:rPr lang="ko-KR" altLang="en-US" sz="12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취급설명서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ED190D9-F8A8-8AA6-1D91-0DEA02DEB670}"/>
              </a:ext>
            </a:extLst>
          </p:cNvPr>
          <p:cNvSpPr/>
          <p:nvPr/>
        </p:nvSpPr>
        <p:spPr>
          <a:xfrm>
            <a:off x="10192624" y="1181099"/>
            <a:ext cx="1999376" cy="567690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70E588A6-68C6-AF7F-B429-C132FE911FEF}"/>
              </a:ext>
            </a:extLst>
          </p:cNvPr>
          <p:cNvGrpSpPr/>
          <p:nvPr/>
        </p:nvGrpSpPr>
        <p:grpSpPr>
          <a:xfrm>
            <a:off x="-5856" y="0"/>
            <a:ext cx="1708822" cy="1166870"/>
            <a:chOff x="-5856" y="0"/>
            <a:chExt cx="1708822" cy="1166870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6CF3E6EF-88B4-89D3-C98C-3B1911663639}"/>
                </a:ext>
              </a:extLst>
            </p:cNvPr>
            <p:cNvSpPr/>
            <p:nvPr/>
          </p:nvSpPr>
          <p:spPr>
            <a:xfrm>
              <a:off x="2" y="0"/>
              <a:ext cx="1702964" cy="116687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997A2AEF-0868-DEC3-AC8E-D07C957C3A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856" y="352641"/>
              <a:ext cx="1205483" cy="502761"/>
            </a:xfrm>
            <a:prstGeom prst="rect">
              <a:avLst/>
            </a:prstGeom>
          </p:spPr>
        </p:pic>
      </p:grpSp>
      <p:sp>
        <p:nvSpPr>
          <p:cNvPr id="17" name="순서도: 수행의 시작/종료 16">
            <a:extLst>
              <a:ext uri="{FF2B5EF4-FFF2-40B4-BE49-F238E27FC236}">
                <a16:creationId xmlns:a16="http://schemas.microsoft.com/office/drawing/2014/main" id="{F608E31F-B3DD-1843-0FD8-DEDFC244DA20}"/>
              </a:ext>
            </a:extLst>
          </p:cNvPr>
          <p:cNvSpPr/>
          <p:nvPr/>
        </p:nvSpPr>
        <p:spPr>
          <a:xfrm>
            <a:off x="185460" y="3248410"/>
            <a:ext cx="1298535" cy="190498"/>
          </a:xfrm>
          <a:prstGeom prst="flowChartTerminator">
            <a:avLst/>
          </a:prstGeom>
          <a:noFill/>
          <a:ln w="28575">
            <a:solidFill>
              <a:srgbClr val="EF62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0AA5F50-2187-5BC1-20B3-BC2C75FA23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551" y="1703311"/>
            <a:ext cx="2976018" cy="466495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5D361F6-965F-4D44-13CD-901F649C7C30}"/>
              </a:ext>
            </a:extLst>
          </p:cNvPr>
          <p:cNvSpPr txBox="1"/>
          <p:nvPr/>
        </p:nvSpPr>
        <p:spPr>
          <a:xfrm>
            <a:off x="5096492" y="1728050"/>
            <a:ext cx="4713966" cy="13659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ko-KR" altLang="en-US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서버의 실시간 메시지는 스스로의 상태를 간단한 단어로 알려주는 기능입니다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 </a:t>
            </a:r>
          </a:p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ko-KR" altLang="en-US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서버가 재부팅 되거나 데이터 서버와 통신이 시작될 때 메시지를 보냅니다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 </a:t>
            </a:r>
          </a:p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ko-KR" altLang="en-US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또한 예상치 못한 에러가 발생하면 그 역시 메시지를 통해 알려줍니다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</a:t>
            </a:r>
          </a:p>
          <a:p>
            <a:pPr algn="just">
              <a:lnSpc>
                <a:spcPct val="130000"/>
              </a:lnSpc>
              <a:spcAft>
                <a:spcPts val="800"/>
              </a:spcAft>
            </a:pP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</a:t>
            </a:r>
            <a:endParaRPr lang="ko-KR" altLang="ko-KR" sz="1100" kern="100" dirty="0"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26941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C4DC958-4778-AF03-57A0-D446EDDE1D70}"/>
              </a:ext>
            </a:extLst>
          </p:cNvPr>
          <p:cNvSpPr/>
          <p:nvPr/>
        </p:nvSpPr>
        <p:spPr>
          <a:xfrm>
            <a:off x="0" y="0"/>
            <a:ext cx="12192000" cy="1181099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BD80AD2-C6E7-F39A-76B2-A3FBE3B499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6976" y="489737"/>
            <a:ext cx="10361366" cy="591746"/>
          </a:xfrm>
        </p:spPr>
        <p:txBody>
          <a:bodyPr>
            <a:norm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라</a:t>
            </a:r>
            <a:r>
              <a:rPr lang="en-US" altLang="ko-KR" sz="24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. </a:t>
            </a:r>
            <a:r>
              <a:rPr lang="en-US" altLang="ko-KR" sz="2400" dirty="0">
                <a:solidFill>
                  <a:srgbClr val="EF6262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02. </a:t>
            </a:r>
            <a:r>
              <a:rPr lang="ko-KR" altLang="en-US" sz="2400" dirty="0">
                <a:solidFill>
                  <a:srgbClr val="EF6262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관제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3A4D07A-476F-C75B-1AD4-B79BA2E55C0A}"/>
              </a:ext>
            </a:extLst>
          </p:cNvPr>
          <p:cNvSpPr/>
          <p:nvPr/>
        </p:nvSpPr>
        <p:spPr>
          <a:xfrm>
            <a:off x="2" y="1181099"/>
            <a:ext cx="1702964" cy="5676901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5F7907F-F61F-C825-00F3-7D861E7434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960" y="1339851"/>
            <a:ext cx="1506815" cy="4648199"/>
          </a:xfrm>
        </p:spPr>
        <p:txBody>
          <a:bodyPr>
            <a:noAutofit/>
          </a:bodyPr>
          <a:lstStyle/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가</a:t>
            </a:r>
            <a:r>
              <a:rPr lang="en-US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 </a:t>
            </a: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개요</a:t>
            </a:r>
          </a:p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r>
              <a:rPr lang="ko-KR" altLang="en-US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나</a:t>
            </a:r>
            <a:r>
              <a:rPr lang="en-US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 </a:t>
            </a:r>
            <a:r>
              <a:rPr lang="ko-KR" altLang="en-US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커스터마이징</a:t>
            </a:r>
            <a:endParaRPr lang="ko-KR" altLang="ko-KR" sz="1000" b="1" kern="100" dirty="0">
              <a:solidFill>
                <a:schemeClr val="bg1"/>
              </a:solidFill>
              <a:effectLst/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다</a:t>
            </a:r>
            <a:r>
              <a:rPr lang="en-US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 </a:t>
            </a: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설치</a:t>
            </a:r>
            <a:endParaRPr lang="en-US" altLang="ko-KR" sz="1000" b="1" kern="100" dirty="0">
              <a:solidFill>
                <a:schemeClr val="bg1"/>
              </a:solidFill>
              <a:effectLst/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라</a:t>
            </a:r>
            <a:r>
              <a:rPr lang="en-US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 </a:t>
            </a: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관리자 웹사이트</a:t>
            </a:r>
            <a:endParaRPr lang="en-US" altLang="ko-KR" sz="1000" b="1" kern="100" dirty="0">
              <a:solidFill>
                <a:schemeClr val="bg1"/>
              </a:solidFill>
              <a:effectLst/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01.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관리자 웹사이트 안내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02.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관제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상황판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서버목록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서버상태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서버정보</a:t>
            </a:r>
            <a:endParaRPr lang="en-US" altLang="ko-KR" sz="800" kern="100" dirty="0">
              <a:solidFill>
                <a:schemeClr val="bg1"/>
              </a:solidFill>
              <a:effectLst/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03.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운영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설정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기관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관리자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메모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04.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메소드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스키마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로그</a:t>
            </a:r>
            <a:endParaRPr lang="ko-KR" altLang="ko-KR" sz="200" b="1" kern="100" dirty="0">
              <a:solidFill>
                <a:schemeClr val="bg1"/>
              </a:solidFill>
              <a:effectLst/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마</a:t>
            </a:r>
            <a:r>
              <a:rPr lang="en-US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 </a:t>
            </a: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기타정보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endParaRPr lang="ko-KR" altLang="en-US" sz="11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5BBEED-D91C-88BC-9F5B-17EBD6E32DCB}"/>
              </a:ext>
            </a:extLst>
          </p:cNvPr>
          <p:cNvSpPr txBox="1"/>
          <p:nvPr/>
        </p:nvSpPr>
        <p:spPr>
          <a:xfrm>
            <a:off x="1923176" y="1371312"/>
            <a:ext cx="8204782" cy="267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100" b="1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에러 메시지</a:t>
            </a:r>
            <a:endParaRPr lang="ko-KR" altLang="ko-KR" sz="1100" b="1" kern="100" dirty="0"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</p:txBody>
      </p:sp>
      <p:sp>
        <p:nvSpPr>
          <p:cNvPr id="26" name="제목 1">
            <a:extLst>
              <a:ext uri="{FF2B5EF4-FFF2-40B4-BE49-F238E27FC236}">
                <a16:creationId xmlns:a16="http://schemas.microsoft.com/office/drawing/2014/main" id="{1C7E4F99-26FF-880C-C2B2-0CD2B97862FC}"/>
              </a:ext>
            </a:extLst>
          </p:cNvPr>
          <p:cNvSpPr txBox="1">
            <a:spLocks/>
          </p:cNvSpPr>
          <p:nvPr/>
        </p:nvSpPr>
        <p:spPr>
          <a:xfrm>
            <a:off x="8557693" y="125376"/>
            <a:ext cx="3522345" cy="2837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ko-KR" altLang="en-US" sz="1200" dirty="0" err="1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노드브레이커</a:t>
            </a:r>
            <a:r>
              <a:rPr lang="ko-KR" altLang="en-US" sz="12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</a:t>
            </a:r>
            <a:r>
              <a:rPr lang="en-US" altLang="ko-KR" sz="12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1.0 </a:t>
            </a:r>
            <a:r>
              <a:rPr lang="ko-KR" altLang="en-US" sz="12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취급설명서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ED190D9-F8A8-8AA6-1D91-0DEA02DEB670}"/>
              </a:ext>
            </a:extLst>
          </p:cNvPr>
          <p:cNvSpPr/>
          <p:nvPr/>
        </p:nvSpPr>
        <p:spPr>
          <a:xfrm>
            <a:off x="10192624" y="1181099"/>
            <a:ext cx="1999376" cy="567690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70E588A6-68C6-AF7F-B429-C132FE911FEF}"/>
              </a:ext>
            </a:extLst>
          </p:cNvPr>
          <p:cNvGrpSpPr/>
          <p:nvPr/>
        </p:nvGrpSpPr>
        <p:grpSpPr>
          <a:xfrm>
            <a:off x="-5856" y="0"/>
            <a:ext cx="1708822" cy="1166870"/>
            <a:chOff x="-5856" y="0"/>
            <a:chExt cx="1708822" cy="1166870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6CF3E6EF-88B4-89D3-C98C-3B1911663639}"/>
                </a:ext>
              </a:extLst>
            </p:cNvPr>
            <p:cNvSpPr/>
            <p:nvPr/>
          </p:nvSpPr>
          <p:spPr>
            <a:xfrm>
              <a:off x="2" y="0"/>
              <a:ext cx="1702964" cy="116687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997A2AEF-0868-DEC3-AC8E-D07C957C3A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856" y="352641"/>
              <a:ext cx="1205483" cy="502761"/>
            </a:xfrm>
            <a:prstGeom prst="rect">
              <a:avLst/>
            </a:prstGeom>
          </p:spPr>
        </p:pic>
      </p:grpSp>
      <p:sp>
        <p:nvSpPr>
          <p:cNvPr id="17" name="순서도: 수행의 시작/종료 16">
            <a:extLst>
              <a:ext uri="{FF2B5EF4-FFF2-40B4-BE49-F238E27FC236}">
                <a16:creationId xmlns:a16="http://schemas.microsoft.com/office/drawing/2014/main" id="{F608E31F-B3DD-1843-0FD8-DEDFC244DA20}"/>
              </a:ext>
            </a:extLst>
          </p:cNvPr>
          <p:cNvSpPr/>
          <p:nvPr/>
        </p:nvSpPr>
        <p:spPr>
          <a:xfrm>
            <a:off x="185460" y="3248410"/>
            <a:ext cx="1298535" cy="190498"/>
          </a:xfrm>
          <a:prstGeom prst="flowChartTerminator">
            <a:avLst/>
          </a:prstGeom>
          <a:noFill/>
          <a:ln w="28575">
            <a:solidFill>
              <a:srgbClr val="EF62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5D361F6-965F-4D44-13CD-901F649C7C30}"/>
              </a:ext>
            </a:extLst>
          </p:cNvPr>
          <p:cNvSpPr txBox="1"/>
          <p:nvPr/>
        </p:nvSpPr>
        <p:spPr>
          <a:xfrm>
            <a:off x="5096492" y="1728050"/>
            <a:ext cx="4713966" cy="15343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ko-KR" altLang="en-US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서버의 에러 메시지는 예기치 못한 프로그램 에러를 보여주는 기능입니다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</a:t>
            </a:r>
          </a:p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ko-KR" altLang="en-US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에러메시지는 누적되어 남으며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, </a:t>
            </a:r>
            <a:r>
              <a:rPr lang="ko-KR" altLang="en-US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마지막 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20~30 </a:t>
            </a:r>
            <a:r>
              <a:rPr lang="ko-KR" altLang="en-US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라인을 표시해줍니다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 </a:t>
            </a:r>
            <a:r>
              <a:rPr lang="ko-KR" altLang="en-US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서버가 </a:t>
            </a:r>
            <a:r>
              <a:rPr lang="ko-KR" altLang="en-US" sz="1100" kern="100" dirty="0" err="1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재시동되면</a:t>
            </a:r>
            <a:r>
              <a:rPr lang="ko-KR" altLang="en-US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해당 내용은 모두 초기화됩니다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</a:t>
            </a:r>
          </a:p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ko-KR" altLang="en-US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유사한 에러가 반복된다면 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ESP</a:t>
            </a:r>
            <a:r>
              <a:rPr lang="ko-KR" altLang="en-US" sz="1100" kern="100" dirty="0" err="1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시스템즈에</a:t>
            </a:r>
            <a:r>
              <a:rPr lang="ko-KR" altLang="en-US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문의하세요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BE2CFFC-D2A1-1C98-0B45-6DD7CF6ADF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2305" y="1716012"/>
            <a:ext cx="2974848" cy="4624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7593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C4DC958-4778-AF03-57A0-D446EDDE1D70}"/>
              </a:ext>
            </a:extLst>
          </p:cNvPr>
          <p:cNvSpPr/>
          <p:nvPr/>
        </p:nvSpPr>
        <p:spPr>
          <a:xfrm>
            <a:off x="0" y="0"/>
            <a:ext cx="12192000" cy="1181099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BD80AD2-C6E7-F39A-76B2-A3FBE3B499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6976" y="489737"/>
            <a:ext cx="10361366" cy="591746"/>
          </a:xfrm>
        </p:spPr>
        <p:txBody>
          <a:bodyPr>
            <a:norm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라</a:t>
            </a:r>
            <a:r>
              <a:rPr lang="en-US" altLang="ko-KR" sz="24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. </a:t>
            </a:r>
            <a:r>
              <a:rPr lang="en-US" altLang="ko-KR" sz="2400" dirty="0">
                <a:solidFill>
                  <a:srgbClr val="EF6262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02. </a:t>
            </a:r>
            <a:r>
              <a:rPr lang="ko-KR" altLang="en-US" sz="2400" dirty="0">
                <a:solidFill>
                  <a:srgbClr val="EF6262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관제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3A4D07A-476F-C75B-1AD4-B79BA2E55C0A}"/>
              </a:ext>
            </a:extLst>
          </p:cNvPr>
          <p:cNvSpPr/>
          <p:nvPr/>
        </p:nvSpPr>
        <p:spPr>
          <a:xfrm>
            <a:off x="2" y="1181099"/>
            <a:ext cx="1702964" cy="5676901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5F7907F-F61F-C825-00F3-7D861E7434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960" y="1339851"/>
            <a:ext cx="1506815" cy="4648199"/>
          </a:xfrm>
        </p:spPr>
        <p:txBody>
          <a:bodyPr>
            <a:noAutofit/>
          </a:bodyPr>
          <a:lstStyle/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가</a:t>
            </a:r>
            <a:r>
              <a:rPr lang="en-US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 </a:t>
            </a: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개요</a:t>
            </a:r>
          </a:p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r>
              <a:rPr lang="ko-KR" altLang="en-US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나</a:t>
            </a:r>
            <a:r>
              <a:rPr lang="en-US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 </a:t>
            </a:r>
            <a:r>
              <a:rPr lang="ko-KR" altLang="en-US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커스터마이징</a:t>
            </a:r>
            <a:endParaRPr lang="ko-KR" altLang="ko-KR" sz="1000" b="1" kern="100" dirty="0">
              <a:solidFill>
                <a:schemeClr val="bg1"/>
              </a:solidFill>
              <a:effectLst/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다</a:t>
            </a:r>
            <a:r>
              <a:rPr lang="en-US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 </a:t>
            </a: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설치</a:t>
            </a:r>
            <a:endParaRPr lang="en-US" altLang="ko-KR" sz="1000" b="1" kern="100" dirty="0">
              <a:solidFill>
                <a:schemeClr val="bg1"/>
              </a:solidFill>
              <a:effectLst/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라</a:t>
            </a:r>
            <a:r>
              <a:rPr lang="en-US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 </a:t>
            </a: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관리자 웹사이트</a:t>
            </a:r>
            <a:endParaRPr lang="en-US" altLang="ko-KR" sz="1000" b="1" kern="100" dirty="0">
              <a:solidFill>
                <a:schemeClr val="bg1"/>
              </a:solidFill>
              <a:effectLst/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01.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관리자 웹사이트 안내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02.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관제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상황판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서버목록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서버상태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서버정보</a:t>
            </a:r>
            <a:endParaRPr lang="en-US" altLang="ko-KR" sz="800" kern="100" dirty="0">
              <a:solidFill>
                <a:schemeClr val="bg1"/>
              </a:solidFill>
              <a:effectLst/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03.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운영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설정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기관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관리자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메모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04.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메소드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스키마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로그</a:t>
            </a:r>
            <a:endParaRPr lang="ko-KR" altLang="ko-KR" sz="200" b="1" kern="100" dirty="0">
              <a:solidFill>
                <a:schemeClr val="bg1"/>
              </a:solidFill>
              <a:effectLst/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마</a:t>
            </a:r>
            <a:r>
              <a:rPr lang="en-US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 </a:t>
            </a: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기타정보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endParaRPr lang="ko-KR" altLang="en-US" sz="11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5BBEED-D91C-88BC-9F5B-17EBD6E32DCB}"/>
              </a:ext>
            </a:extLst>
          </p:cNvPr>
          <p:cNvSpPr txBox="1"/>
          <p:nvPr/>
        </p:nvSpPr>
        <p:spPr>
          <a:xfrm>
            <a:off x="1923176" y="1371312"/>
            <a:ext cx="8204782" cy="267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100" b="1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최근 송수신로그</a:t>
            </a:r>
            <a:endParaRPr lang="ko-KR" altLang="ko-KR" sz="1100" b="1" kern="100" dirty="0"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</p:txBody>
      </p:sp>
      <p:sp>
        <p:nvSpPr>
          <p:cNvPr id="26" name="제목 1">
            <a:extLst>
              <a:ext uri="{FF2B5EF4-FFF2-40B4-BE49-F238E27FC236}">
                <a16:creationId xmlns:a16="http://schemas.microsoft.com/office/drawing/2014/main" id="{1C7E4F99-26FF-880C-C2B2-0CD2B97862FC}"/>
              </a:ext>
            </a:extLst>
          </p:cNvPr>
          <p:cNvSpPr txBox="1">
            <a:spLocks/>
          </p:cNvSpPr>
          <p:nvPr/>
        </p:nvSpPr>
        <p:spPr>
          <a:xfrm>
            <a:off x="8557693" y="125376"/>
            <a:ext cx="3522345" cy="2837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ko-KR" altLang="en-US" sz="1200" dirty="0" err="1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노드브레이커</a:t>
            </a:r>
            <a:r>
              <a:rPr lang="ko-KR" altLang="en-US" sz="12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</a:t>
            </a:r>
            <a:r>
              <a:rPr lang="en-US" altLang="ko-KR" sz="12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1.0 </a:t>
            </a:r>
            <a:r>
              <a:rPr lang="ko-KR" altLang="en-US" sz="12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취급설명서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ED190D9-F8A8-8AA6-1D91-0DEA02DEB670}"/>
              </a:ext>
            </a:extLst>
          </p:cNvPr>
          <p:cNvSpPr/>
          <p:nvPr/>
        </p:nvSpPr>
        <p:spPr>
          <a:xfrm>
            <a:off x="10192624" y="1181099"/>
            <a:ext cx="1999376" cy="567690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70E588A6-68C6-AF7F-B429-C132FE911FEF}"/>
              </a:ext>
            </a:extLst>
          </p:cNvPr>
          <p:cNvGrpSpPr/>
          <p:nvPr/>
        </p:nvGrpSpPr>
        <p:grpSpPr>
          <a:xfrm>
            <a:off x="-5856" y="0"/>
            <a:ext cx="1708822" cy="1166870"/>
            <a:chOff x="-5856" y="0"/>
            <a:chExt cx="1708822" cy="1166870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6CF3E6EF-88B4-89D3-C98C-3B1911663639}"/>
                </a:ext>
              </a:extLst>
            </p:cNvPr>
            <p:cNvSpPr/>
            <p:nvPr/>
          </p:nvSpPr>
          <p:spPr>
            <a:xfrm>
              <a:off x="2" y="0"/>
              <a:ext cx="1702964" cy="116687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997A2AEF-0868-DEC3-AC8E-D07C957C3A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856" y="352641"/>
              <a:ext cx="1205483" cy="502761"/>
            </a:xfrm>
            <a:prstGeom prst="rect">
              <a:avLst/>
            </a:prstGeom>
          </p:spPr>
        </p:pic>
      </p:grpSp>
      <p:sp>
        <p:nvSpPr>
          <p:cNvPr id="17" name="순서도: 수행의 시작/종료 16">
            <a:extLst>
              <a:ext uri="{FF2B5EF4-FFF2-40B4-BE49-F238E27FC236}">
                <a16:creationId xmlns:a16="http://schemas.microsoft.com/office/drawing/2014/main" id="{F608E31F-B3DD-1843-0FD8-DEDFC244DA20}"/>
              </a:ext>
            </a:extLst>
          </p:cNvPr>
          <p:cNvSpPr/>
          <p:nvPr/>
        </p:nvSpPr>
        <p:spPr>
          <a:xfrm>
            <a:off x="185460" y="3248410"/>
            <a:ext cx="1298535" cy="190498"/>
          </a:xfrm>
          <a:prstGeom prst="flowChartTerminator">
            <a:avLst/>
          </a:prstGeom>
          <a:noFill/>
          <a:ln w="28575">
            <a:solidFill>
              <a:srgbClr val="EF62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5D361F6-965F-4D44-13CD-901F649C7C30}"/>
              </a:ext>
            </a:extLst>
          </p:cNvPr>
          <p:cNvSpPr txBox="1"/>
          <p:nvPr/>
        </p:nvSpPr>
        <p:spPr>
          <a:xfrm>
            <a:off x="4934566" y="1728050"/>
            <a:ext cx="5136241" cy="2001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ko-KR" altLang="en-US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서버가 비즈니스 서버인 경우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, </a:t>
            </a:r>
            <a:r>
              <a:rPr lang="ko-KR" altLang="en-US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마지막으로 처리한 업무 내역을 로그로 남깁니다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</a:t>
            </a:r>
          </a:p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ko-KR" altLang="en-US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매초 가장 최신의 거래 로그를 보여줍니다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 </a:t>
            </a:r>
          </a:p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ko-KR" altLang="en-US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실제로는 모든 거래에 대해 로그를 만들게 되므로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, </a:t>
            </a:r>
            <a:r>
              <a:rPr lang="ko-KR" altLang="en-US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보이지 않는 곳에 상당량의 로그가 쌓여 있을 수 있습니다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 </a:t>
            </a:r>
          </a:p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ko-KR" altLang="en-US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모든 로그를 확인하고 탐색하기 위해 별도로 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[</a:t>
            </a:r>
            <a:r>
              <a:rPr lang="ko-KR" altLang="en-US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로그 목록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] </a:t>
            </a:r>
            <a:r>
              <a:rPr lang="ko-KR" altLang="en-US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메뉴가 준비되어 있습니다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</a:t>
            </a:r>
          </a:p>
          <a:p>
            <a:pPr algn="just">
              <a:lnSpc>
                <a:spcPct val="150000"/>
              </a:lnSpc>
              <a:spcAft>
                <a:spcPts val="800"/>
              </a:spcAft>
            </a:pPr>
            <a:endParaRPr lang="ko-KR" altLang="ko-KR" sz="1100" kern="100" dirty="0"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2CFDE0E-9FE2-EA5A-9201-677D7B3E04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4888" y="1670834"/>
            <a:ext cx="3004576" cy="462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339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C4DC958-4778-AF03-57A0-D446EDDE1D70}"/>
              </a:ext>
            </a:extLst>
          </p:cNvPr>
          <p:cNvSpPr/>
          <p:nvPr/>
        </p:nvSpPr>
        <p:spPr>
          <a:xfrm>
            <a:off x="0" y="0"/>
            <a:ext cx="12192000" cy="1181099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BD80AD2-C6E7-F39A-76B2-A3FBE3B499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6976" y="489737"/>
            <a:ext cx="10361366" cy="591746"/>
          </a:xfrm>
        </p:spPr>
        <p:txBody>
          <a:bodyPr>
            <a:norm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라</a:t>
            </a:r>
            <a:r>
              <a:rPr lang="en-US" altLang="ko-KR" sz="24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. </a:t>
            </a:r>
            <a:r>
              <a:rPr lang="en-US" altLang="ko-KR" sz="2400" dirty="0">
                <a:solidFill>
                  <a:srgbClr val="EF6262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02. </a:t>
            </a:r>
            <a:r>
              <a:rPr lang="ko-KR" altLang="en-US" sz="2400" dirty="0">
                <a:solidFill>
                  <a:srgbClr val="EF6262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관제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3A4D07A-476F-C75B-1AD4-B79BA2E55C0A}"/>
              </a:ext>
            </a:extLst>
          </p:cNvPr>
          <p:cNvSpPr/>
          <p:nvPr/>
        </p:nvSpPr>
        <p:spPr>
          <a:xfrm>
            <a:off x="2" y="1181099"/>
            <a:ext cx="1702964" cy="5676901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5F7907F-F61F-C825-00F3-7D861E7434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960" y="1339851"/>
            <a:ext cx="1506815" cy="4648199"/>
          </a:xfrm>
        </p:spPr>
        <p:txBody>
          <a:bodyPr>
            <a:noAutofit/>
          </a:bodyPr>
          <a:lstStyle/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가</a:t>
            </a:r>
            <a:r>
              <a:rPr lang="en-US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 </a:t>
            </a: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개요</a:t>
            </a:r>
          </a:p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r>
              <a:rPr lang="ko-KR" altLang="en-US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나</a:t>
            </a:r>
            <a:r>
              <a:rPr lang="en-US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 </a:t>
            </a:r>
            <a:r>
              <a:rPr lang="ko-KR" altLang="en-US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커스터마이징</a:t>
            </a:r>
            <a:endParaRPr lang="ko-KR" altLang="ko-KR" sz="1000" b="1" kern="100" dirty="0">
              <a:solidFill>
                <a:schemeClr val="bg1"/>
              </a:solidFill>
              <a:effectLst/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다</a:t>
            </a:r>
            <a:r>
              <a:rPr lang="en-US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 </a:t>
            </a: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설치</a:t>
            </a:r>
            <a:endParaRPr lang="en-US" altLang="ko-KR" sz="1000" b="1" kern="100" dirty="0">
              <a:solidFill>
                <a:schemeClr val="bg1"/>
              </a:solidFill>
              <a:effectLst/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라</a:t>
            </a:r>
            <a:r>
              <a:rPr lang="en-US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 </a:t>
            </a: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관리자 웹사이트</a:t>
            </a:r>
            <a:endParaRPr lang="en-US" altLang="ko-KR" sz="1000" b="1" kern="100" dirty="0">
              <a:solidFill>
                <a:schemeClr val="bg1"/>
              </a:solidFill>
              <a:effectLst/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01.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관리자 웹사이트 안내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02.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관제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상황판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서버목록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서버상태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서버정보</a:t>
            </a:r>
            <a:endParaRPr lang="en-US" altLang="ko-KR" sz="800" kern="100" dirty="0">
              <a:solidFill>
                <a:schemeClr val="bg1"/>
              </a:solidFill>
              <a:effectLst/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03.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운영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설정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기관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관리자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메모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04.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메소드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스키마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로그</a:t>
            </a:r>
            <a:endParaRPr lang="ko-KR" altLang="ko-KR" sz="200" b="1" kern="100" dirty="0">
              <a:solidFill>
                <a:schemeClr val="bg1"/>
              </a:solidFill>
              <a:effectLst/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마</a:t>
            </a:r>
            <a:r>
              <a:rPr lang="en-US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 </a:t>
            </a: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기타정보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endParaRPr lang="ko-KR" altLang="en-US" sz="11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5BBEED-D91C-88BC-9F5B-17EBD6E32DCB}"/>
              </a:ext>
            </a:extLst>
          </p:cNvPr>
          <p:cNvSpPr txBox="1"/>
          <p:nvPr/>
        </p:nvSpPr>
        <p:spPr>
          <a:xfrm>
            <a:off x="1923176" y="1371312"/>
            <a:ext cx="8204782" cy="267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100" b="1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스키마 정보</a:t>
            </a:r>
            <a:endParaRPr lang="ko-KR" altLang="ko-KR" sz="1100" b="1" kern="100" dirty="0"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</p:txBody>
      </p:sp>
      <p:sp>
        <p:nvSpPr>
          <p:cNvPr id="26" name="제목 1">
            <a:extLst>
              <a:ext uri="{FF2B5EF4-FFF2-40B4-BE49-F238E27FC236}">
                <a16:creationId xmlns:a16="http://schemas.microsoft.com/office/drawing/2014/main" id="{1C7E4F99-26FF-880C-C2B2-0CD2B97862FC}"/>
              </a:ext>
            </a:extLst>
          </p:cNvPr>
          <p:cNvSpPr txBox="1">
            <a:spLocks/>
          </p:cNvSpPr>
          <p:nvPr/>
        </p:nvSpPr>
        <p:spPr>
          <a:xfrm>
            <a:off x="8557693" y="125376"/>
            <a:ext cx="3522345" cy="2837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ko-KR" altLang="en-US" sz="1200" dirty="0" err="1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노드브레이커</a:t>
            </a:r>
            <a:r>
              <a:rPr lang="ko-KR" altLang="en-US" sz="12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</a:t>
            </a:r>
            <a:r>
              <a:rPr lang="en-US" altLang="ko-KR" sz="12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1.0 </a:t>
            </a:r>
            <a:r>
              <a:rPr lang="ko-KR" altLang="en-US" sz="12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취급설명서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ED190D9-F8A8-8AA6-1D91-0DEA02DEB670}"/>
              </a:ext>
            </a:extLst>
          </p:cNvPr>
          <p:cNvSpPr/>
          <p:nvPr/>
        </p:nvSpPr>
        <p:spPr>
          <a:xfrm>
            <a:off x="10192624" y="1181099"/>
            <a:ext cx="1999376" cy="567690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70E588A6-68C6-AF7F-B429-C132FE911FEF}"/>
              </a:ext>
            </a:extLst>
          </p:cNvPr>
          <p:cNvGrpSpPr/>
          <p:nvPr/>
        </p:nvGrpSpPr>
        <p:grpSpPr>
          <a:xfrm>
            <a:off x="-5856" y="0"/>
            <a:ext cx="1708822" cy="1166870"/>
            <a:chOff x="-5856" y="0"/>
            <a:chExt cx="1708822" cy="1166870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6CF3E6EF-88B4-89D3-C98C-3B1911663639}"/>
                </a:ext>
              </a:extLst>
            </p:cNvPr>
            <p:cNvSpPr/>
            <p:nvPr/>
          </p:nvSpPr>
          <p:spPr>
            <a:xfrm>
              <a:off x="2" y="0"/>
              <a:ext cx="1702964" cy="116687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997A2AEF-0868-DEC3-AC8E-D07C957C3A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856" y="352641"/>
              <a:ext cx="1205483" cy="502761"/>
            </a:xfrm>
            <a:prstGeom prst="rect">
              <a:avLst/>
            </a:prstGeom>
          </p:spPr>
        </p:pic>
      </p:grpSp>
      <p:sp>
        <p:nvSpPr>
          <p:cNvPr id="17" name="순서도: 수행의 시작/종료 16">
            <a:extLst>
              <a:ext uri="{FF2B5EF4-FFF2-40B4-BE49-F238E27FC236}">
                <a16:creationId xmlns:a16="http://schemas.microsoft.com/office/drawing/2014/main" id="{F608E31F-B3DD-1843-0FD8-DEDFC244DA20}"/>
              </a:ext>
            </a:extLst>
          </p:cNvPr>
          <p:cNvSpPr/>
          <p:nvPr/>
        </p:nvSpPr>
        <p:spPr>
          <a:xfrm>
            <a:off x="185460" y="3246100"/>
            <a:ext cx="1298535" cy="190498"/>
          </a:xfrm>
          <a:prstGeom prst="flowChartTerminator">
            <a:avLst/>
          </a:prstGeom>
          <a:noFill/>
          <a:ln w="28575">
            <a:solidFill>
              <a:srgbClr val="EF62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38A44F9-1B80-14E5-B047-D1A255F8BD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4888" y="1728051"/>
            <a:ext cx="5158639" cy="294900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7405518-970F-C5D1-D5E1-B400937A8907}"/>
              </a:ext>
            </a:extLst>
          </p:cNvPr>
          <p:cNvSpPr txBox="1"/>
          <p:nvPr/>
        </p:nvSpPr>
        <p:spPr>
          <a:xfrm>
            <a:off x="1950112" y="4657894"/>
            <a:ext cx="7884509" cy="1880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  <a:spcAft>
                <a:spcPts val="800"/>
              </a:spcAft>
            </a:pPr>
            <a:r>
              <a:rPr lang="ko-KR" altLang="en-US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서버가 비즈니스 서버인 경우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, </a:t>
            </a:r>
            <a:r>
              <a:rPr lang="ko-KR" altLang="en-US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해당 호스트와의 연동 업무를 위한 스키마 값을 갖고 있습니다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 </a:t>
            </a:r>
          </a:p>
          <a:p>
            <a:pPr algn="just">
              <a:lnSpc>
                <a:spcPct val="130000"/>
              </a:lnSpc>
              <a:spcAft>
                <a:spcPts val="800"/>
              </a:spcAft>
            </a:pPr>
            <a:r>
              <a:rPr lang="ko-KR" altLang="en-US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이 스키마 값은 데이터 안에 포함된 각각의 인자들에 대한 검증 조건과 같습니다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 </a:t>
            </a:r>
          </a:p>
          <a:p>
            <a:pPr algn="just">
              <a:lnSpc>
                <a:spcPct val="130000"/>
              </a:lnSpc>
              <a:spcAft>
                <a:spcPts val="800"/>
              </a:spcAft>
            </a:pPr>
            <a:r>
              <a:rPr lang="ko-KR" altLang="en-US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이 값을 기준으로 </a:t>
            </a:r>
            <a:r>
              <a:rPr lang="ko-KR" altLang="en-US" sz="1100" kern="100" dirty="0" err="1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노드브레이커는</a:t>
            </a:r>
            <a:r>
              <a:rPr lang="ko-KR" altLang="en-US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</a:t>
            </a:r>
            <a:r>
              <a:rPr lang="ko-KR" altLang="en-US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작업을 거부하거나 승인하고 </a:t>
            </a:r>
            <a:r>
              <a:rPr lang="ko-KR" altLang="en-US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호스트 업무를 의뢰하게 됩니다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 </a:t>
            </a:r>
          </a:p>
          <a:p>
            <a:pPr algn="just">
              <a:lnSpc>
                <a:spcPct val="130000"/>
              </a:lnSpc>
              <a:spcAft>
                <a:spcPts val="800"/>
              </a:spcAft>
            </a:pPr>
            <a:r>
              <a:rPr lang="ko-KR" altLang="en-US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잘못된 스키마 값을 변경하는 것도 가능합니다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</a:t>
            </a:r>
          </a:p>
          <a:p>
            <a:pPr algn="just">
              <a:lnSpc>
                <a:spcPct val="130000"/>
              </a:lnSpc>
              <a:spcAft>
                <a:spcPts val="800"/>
              </a:spcAft>
            </a:pPr>
            <a:endParaRPr lang="ko-KR" altLang="ko-KR" sz="1100" kern="100" dirty="0"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ko-KR" altLang="ko-KR" sz="1100" kern="100" dirty="0"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93988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C4DC958-4778-AF03-57A0-D446EDDE1D70}"/>
              </a:ext>
            </a:extLst>
          </p:cNvPr>
          <p:cNvSpPr/>
          <p:nvPr/>
        </p:nvSpPr>
        <p:spPr>
          <a:xfrm>
            <a:off x="0" y="0"/>
            <a:ext cx="12192000" cy="1181099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BD80AD2-C6E7-F39A-76B2-A3FBE3B499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6976" y="489737"/>
            <a:ext cx="10361366" cy="591746"/>
          </a:xfrm>
        </p:spPr>
        <p:txBody>
          <a:bodyPr>
            <a:norm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라</a:t>
            </a:r>
            <a:r>
              <a:rPr lang="en-US" altLang="ko-KR" sz="24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. </a:t>
            </a:r>
            <a:r>
              <a:rPr lang="en-US" altLang="ko-KR" sz="2400" dirty="0">
                <a:solidFill>
                  <a:srgbClr val="EF6262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03.</a:t>
            </a:r>
            <a:r>
              <a:rPr lang="ko-KR" altLang="en-US" sz="2400" dirty="0">
                <a:solidFill>
                  <a:srgbClr val="EF6262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운영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3A4D07A-476F-C75B-1AD4-B79BA2E55C0A}"/>
              </a:ext>
            </a:extLst>
          </p:cNvPr>
          <p:cNvSpPr/>
          <p:nvPr/>
        </p:nvSpPr>
        <p:spPr>
          <a:xfrm>
            <a:off x="2" y="1181099"/>
            <a:ext cx="1702964" cy="5676901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5F7907F-F61F-C825-00F3-7D861E7434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960" y="1339851"/>
            <a:ext cx="1506815" cy="4648199"/>
          </a:xfrm>
        </p:spPr>
        <p:txBody>
          <a:bodyPr>
            <a:noAutofit/>
          </a:bodyPr>
          <a:lstStyle/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가</a:t>
            </a:r>
            <a:r>
              <a:rPr lang="en-US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 </a:t>
            </a: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개요</a:t>
            </a:r>
          </a:p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r>
              <a:rPr lang="ko-KR" altLang="en-US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나</a:t>
            </a:r>
            <a:r>
              <a:rPr lang="en-US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 </a:t>
            </a:r>
            <a:r>
              <a:rPr lang="ko-KR" altLang="en-US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커스터마이징</a:t>
            </a:r>
            <a:endParaRPr lang="ko-KR" altLang="ko-KR" sz="1000" b="1" kern="100" dirty="0">
              <a:solidFill>
                <a:schemeClr val="bg1"/>
              </a:solidFill>
              <a:effectLst/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다</a:t>
            </a:r>
            <a:r>
              <a:rPr lang="en-US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 </a:t>
            </a: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설치</a:t>
            </a:r>
            <a:endParaRPr lang="en-US" altLang="ko-KR" sz="1000" b="1" kern="100" dirty="0">
              <a:solidFill>
                <a:schemeClr val="bg1"/>
              </a:solidFill>
              <a:effectLst/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라</a:t>
            </a:r>
            <a:r>
              <a:rPr lang="en-US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 </a:t>
            </a: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관리자 웹사이트</a:t>
            </a:r>
            <a:endParaRPr lang="en-US" altLang="ko-KR" sz="1000" b="1" kern="100" dirty="0">
              <a:solidFill>
                <a:schemeClr val="bg1"/>
              </a:solidFill>
              <a:effectLst/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01.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관리자 웹사이트 안내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02.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관제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상황판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서버목록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서버상태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서버정보</a:t>
            </a:r>
            <a:endParaRPr lang="en-US" altLang="ko-KR" sz="800" kern="100" dirty="0">
              <a:solidFill>
                <a:schemeClr val="bg1"/>
              </a:solidFill>
              <a:effectLst/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03.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운영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설정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기관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관리자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메모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04.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메소드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스키마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로그</a:t>
            </a:r>
            <a:endParaRPr lang="ko-KR" altLang="ko-KR" sz="200" b="1" kern="100" dirty="0">
              <a:solidFill>
                <a:schemeClr val="bg1"/>
              </a:solidFill>
              <a:effectLst/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마</a:t>
            </a:r>
            <a:r>
              <a:rPr lang="en-US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 </a:t>
            </a: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기타정보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endParaRPr lang="ko-KR" altLang="en-US" sz="11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5BBEED-D91C-88BC-9F5B-17EBD6E32DCB}"/>
              </a:ext>
            </a:extLst>
          </p:cNvPr>
          <p:cNvSpPr txBox="1"/>
          <p:nvPr/>
        </p:nvSpPr>
        <p:spPr>
          <a:xfrm>
            <a:off x="1906398" y="1371312"/>
            <a:ext cx="7257338" cy="5757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서버가 제공하는 서비스를 이용할 기관 및 관리자 회원을 관리하고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, </a:t>
            </a: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그에 따르는 서버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</a:t>
            </a: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접속 권한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</a:t>
            </a:r>
            <a:r>
              <a:rPr lang="ko-KR" altLang="en-US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및 </a:t>
            </a: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관리자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</a:t>
            </a: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화면 권한을 개별적으로 인증하고 배포할 수 있습니다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</a:t>
            </a:r>
            <a:endParaRPr lang="ko-KR" altLang="ko-KR" sz="1100" kern="100" dirty="0"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</p:txBody>
      </p:sp>
      <p:sp>
        <p:nvSpPr>
          <p:cNvPr id="26" name="제목 1">
            <a:extLst>
              <a:ext uri="{FF2B5EF4-FFF2-40B4-BE49-F238E27FC236}">
                <a16:creationId xmlns:a16="http://schemas.microsoft.com/office/drawing/2014/main" id="{1C7E4F99-26FF-880C-C2B2-0CD2B97862FC}"/>
              </a:ext>
            </a:extLst>
          </p:cNvPr>
          <p:cNvSpPr txBox="1">
            <a:spLocks/>
          </p:cNvSpPr>
          <p:nvPr/>
        </p:nvSpPr>
        <p:spPr>
          <a:xfrm>
            <a:off x="8557693" y="125376"/>
            <a:ext cx="3522345" cy="2837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ko-KR" altLang="en-US" sz="1200" dirty="0" err="1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노드브레이커</a:t>
            </a:r>
            <a:r>
              <a:rPr lang="ko-KR" altLang="en-US" sz="12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</a:t>
            </a:r>
            <a:r>
              <a:rPr lang="en-US" altLang="ko-KR" sz="12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1.0 </a:t>
            </a:r>
            <a:r>
              <a:rPr lang="ko-KR" altLang="en-US" sz="12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취급설명서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ED190D9-F8A8-8AA6-1D91-0DEA02DEB670}"/>
              </a:ext>
            </a:extLst>
          </p:cNvPr>
          <p:cNvSpPr/>
          <p:nvPr/>
        </p:nvSpPr>
        <p:spPr>
          <a:xfrm>
            <a:off x="10192624" y="1181099"/>
            <a:ext cx="1999376" cy="567690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70E588A6-68C6-AF7F-B429-C132FE911FEF}"/>
              </a:ext>
            </a:extLst>
          </p:cNvPr>
          <p:cNvGrpSpPr/>
          <p:nvPr/>
        </p:nvGrpSpPr>
        <p:grpSpPr>
          <a:xfrm>
            <a:off x="-5856" y="0"/>
            <a:ext cx="1708822" cy="1166870"/>
            <a:chOff x="-5856" y="0"/>
            <a:chExt cx="1708822" cy="1166870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6CF3E6EF-88B4-89D3-C98C-3B1911663639}"/>
                </a:ext>
              </a:extLst>
            </p:cNvPr>
            <p:cNvSpPr/>
            <p:nvPr/>
          </p:nvSpPr>
          <p:spPr>
            <a:xfrm>
              <a:off x="2" y="0"/>
              <a:ext cx="1702964" cy="116687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997A2AEF-0868-DEC3-AC8E-D07C957C3A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856" y="352641"/>
              <a:ext cx="1205483" cy="502761"/>
            </a:xfrm>
            <a:prstGeom prst="rect">
              <a:avLst/>
            </a:prstGeom>
          </p:spPr>
        </p:pic>
      </p:grpSp>
      <p:sp>
        <p:nvSpPr>
          <p:cNvPr id="17" name="순서도: 수행의 시작/종료 16">
            <a:extLst>
              <a:ext uri="{FF2B5EF4-FFF2-40B4-BE49-F238E27FC236}">
                <a16:creationId xmlns:a16="http://schemas.microsoft.com/office/drawing/2014/main" id="{F608E31F-B3DD-1843-0FD8-DEDFC244DA20}"/>
              </a:ext>
            </a:extLst>
          </p:cNvPr>
          <p:cNvSpPr/>
          <p:nvPr/>
        </p:nvSpPr>
        <p:spPr>
          <a:xfrm>
            <a:off x="185460" y="3448532"/>
            <a:ext cx="1298535" cy="400664"/>
          </a:xfrm>
          <a:prstGeom prst="flowChartTerminator">
            <a:avLst/>
          </a:prstGeom>
          <a:noFill/>
          <a:ln w="28575">
            <a:solidFill>
              <a:srgbClr val="EF62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99667CF-D5C1-C609-93E1-E3E79843B415}"/>
              </a:ext>
            </a:extLst>
          </p:cNvPr>
          <p:cNvSpPr txBox="1"/>
          <p:nvPr/>
        </p:nvSpPr>
        <p:spPr>
          <a:xfrm>
            <a:off x="1853554" y="6034512"/>
            <a:ext cx="8097124" cy="550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1100" kern="100" dirty="0" err="1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노드브레이커의</a:t>
            </a: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모든 기능에 관한 </a:t>
            </a:r>
            <a:r>
              <a:rPr lang="ko-KR" altLang="ko-KR" sz="1100" kern="100" dirty="0" err="1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설정값을</a:t>
            </a: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확인 및 수정할 수 있고 그 값은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</a:t>
            </a:r>
            <a:r>
              <a:rPr lang="en-US" altLang="ko-KR" sz="1100" kern="100" dirty="0" err="1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json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</a:t>
            </a: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형태로 저장됩니다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 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관리자는 모든 항목을 수정하고 삭제할 수 있으나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, </a:t>
            </a: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시스템의 원활한 운영을 위해 꼭 필요한 경우에만 수정할 것을 권고합니다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</a:t>
            </a:r>
            <a:endParaRPr lang="ko-KR" altLang="ko-KR" sz="1100" kern="100" dirty="0"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9393A92A-1DEC-7C4F-1D27-7E4F468812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3198" y="2441369"/>
            <a:ext cx="4815730" cy="340690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467E2A3-EF2A-BEE3-AD57-BF7A0DC2508B}"/>
              </a:ext>
            </a:extLst>
          </p:cNvPr>
          <p:cNvSpPr txBox="1"/>
          <p:nvPr/>
        </p:nvSpPr>
        <p:spPr>
          <a:xfrm>
            <a:off x="1923176" y="2076162"/>
            <a:ext cx="8204782" cy="267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100" b="1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설정</a:t>
            </a:r>
            <a:endParaRPr lang="ko-KR" altLang="ko-KR" sz="1100" b="1" kern="100" dirty="0"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36325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C4DC958-4778-AF03-57A0-D446EDDE1D70}"/>
              </a:ext>
            </a:extLst>
          </p:cNvPr>
          <p:cNvSpPr/>
          <p:nvPr/>
        </p:nvSpPr>
        <p:spPr>
          <a:xfrm>
            <a:off x="0" y="0"/>
            <a:ext cx="12192000" cy="1181099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BD80AD2-C6E7-F39A-76B2-A3FBE3B499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6976" y="489737"/>
            <a:ext cx="10361366" cy="591746"/>
          </a:xfrm>
        </p:spPr>
        <p:txBody>
          <a:bodyPr>
            <a:norm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라</a:t>
            </a:r>
            <a:r>
              <a:rPr lang="en-US" altLang="ko-KR" sz="24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. </a:t>
            </a:r>
            <a:r>
              <a:rPr lang="en-US" altLang="ko-KR" sz="2400" dirty="0">
                <a:solidFill>
                  <a:srgbClr val="EF6262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03.</a:t>
            </a:r>
            <a:r>
              <a:rPr lang="ko-KR" altLang="en-US" sz="2400" dirty="0">
                <a:solidFill>
                  <a:srgbClr val="EF6262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운영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3A4D07A-476F-C75B-1AD4-B79BA2E55C0A}"/>
              </a:ext>
            </a:extLst>
          </p:cNvPr>
          <p:cNvSpPr/>
          <p:nvPr/>
        </p:nvSpPr>
        <p:spPr>
          <a:xfrm>
            <a:off x="2" y="1181099"/>
            <a:ext cx="1702964" cy="5676901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5F7907F-F61F-C825-00F3-7D861E7434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960" y="1339851"/>
            <a:ext cx="1506815" cy="4648199"/>
          </a:xfrm>
        </p:spPr>
        <p:txBody>
          <a:bodyPr>
            <a:noAutofit/>
          </a:bodyPr>
          <a:lstStyle/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가</a:t>
            </a:r>
            <a:r>
              <a:rPr lang="en-US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 </a:t>
            </a: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개요</a:t>
            </a:r>
          </a:p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r>
              <a:rPr lang="ko-KR" altLang="en-US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나</a:t>
            </a:r>
            <a:r>
              <a:rPr lang="en-US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 </a:t>
            </a:r>
            <a:r>
              <a:rPr lang="ko-KR" altLang="en-US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커스터마이징</a:t>
            </a:r>
            <a:endParaRPr lang="ko-KR" altLang="ko-KR" sz="1000" b="1" kern="100" dirty="0">
              <a:solidFill>
                <a:schemeClr val="bg1"/>
              </a:solidFill>
              <a:effectLst/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다</a:t>
            </a:r>
            <a:r>
              <a:rPr lang="en-US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 </a:t>
            </a: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설치</a:t>
            </a:r>
            <a:endParaRPr lang="en-US" altLang="ko-KR" sz="1000" b="1" kern="100" dirty="0">
              <a:solidFill>
                <a:schemeClr val="bg1"/>
              </a:solidFill>
              <a:effectLst/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라</a:t>
            </a:r>
            <a:r>
              <a:rPr lang="en-US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 </a:t>
            </a: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관리자 웹사이트</a:t>
            </a:r>
            <a:endParaRPr lang="en-US" altLang="ko-KR" sz="1000" b="1" kern="100" dirty="0">
              <a:solidFill>
                <a:schemeClr val="bg1"/>
              </a:solidFill>
              <a:effectLst/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01.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관리자 웹사이트 안내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02.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관제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상황판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서버목록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서버상태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서버정보</a:t>
            </a:r>
            <a:endParaRPr lang="en-US" altLang="ko-KR" sz="800" kern="100" dirty="0">
              <a:solidFill>
                <a:schemeClr val="bg1"/>
              </a:solidFill>
              <a:effectLst/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03.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운영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설정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기관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관리자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메모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04.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메소드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스키마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로그</a:t>
            </a:r>
            <a:endParaRPr lang="ko-KR" altLang="ko-KR" sz="200" b="1" kern="100" dirty="0">
              <a:solidFill>
                <a:schemeClr val="bg1"/>
              </a:solidFill>
              <a:effectLst/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마</a:t>
            </a:r>
            <a:r>
              <a:rPr lang="en-US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 </a:t>
            </a: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기타정보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endParaRPr lang="ko-KR" altLang="en-US" sz="1100" dirty="0"/>
          </a:p>
        </p:txBody>
      </p:sp>
      <p:sp>
        <p:nvSpPr>
          <p:cNvPr id="26" name="제목 1">
            <a:extLst>
              <a:ext uri="{FF2B5EF4-FFF2-40B4-BE49-F238E27FC236}">
                <a16:creationId xmlns:a16="http://schemas.microsoft.com/office/drawing/2014/main" id="{1C7E4F99-26FF-880C-C2B2-0CD2B97862FC}"/>
              </a:ext>
            </a:extLst>
          </p:cNvPr>
          <p:cNvSpPr txBox="1">
            <a:spLocks/>
          </p:cNvSpPr>
          <p:nvPr/>
        </p:nvSpPr>
        <p:spPr>
          <a:xfrm>
            <a:off x="8557693" y="125376"/>
            <a:ext cx="3522345" cy="2837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ko-KR" altLang="en-US" sz="1200" dirty="0" err="1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노드브레이커</a:t>
            </a:r>
            <a:r>
              <a:rPr lang="ko-KR" altLang="en-US" sz="12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</a:t>
            </a:r>
            <a:r>
              <a:rPr lang="en-US" altLang="ko-KR" sz="12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1.0 </a:t>
            </a:r>
            <a:r>
              <a:rPr lang="ko-KR" altLang="en-US" sz="12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취급설명서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ED190D9-F8A8-8AA6-1D91-0DEA02DEB670}"/>
              </a:ext>
            </a:extLst>
          </p:cNvPr>
          <p:cNvSpPr/>
          <p:nvPr/>
        </p:nvSpPr>
        <p:spPr>
          <a:xfrm>
            <a:off x="10192624" y="1181099"/>
            <a:ext cx="1999376" cy="567690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70E588A6-68C6-AF7F-B429-C132FE911FEF}"/>
              </a:ext>
            </a:extLst>
          </p:cNvPr>
          <p:cNvGrpSpPr/>
          <p:nvPr/>
        </p:nvGrpSpPr>
        <p:grpSpPr>
          <a:xfrm>
            <a:off x="-5856" y="0"/>
            <a:ext cx="1708822" cy="1166870"/>
            <a:chOff x="-5856" y="0"/>
            <a:chExt cx="1708822" cy="1166870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6CF3E6EF-88B4-89D3-C98C-3B1911663639}"/>
                </a:ext>
              </a:extLst>
            </p:cNvPr>
            <p:cNvSpPr/>
            <p:nvPr/>
          </p:nvSpPr>
          <p:spPr>
            <a:xfrm>
              <a:off x="2" y="0"/>
              <a:ext cx="1702964" cy="116687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997A2AEF-0868-DEC3-AC8E-D07C957C3A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856" y="352641"/>
              <a:ext cx="1205483" cy="502761"/>
            </a:xfrm>
            <a:prstGeom prst="rect">
              <a:avLst/>
            </a:prstGeom>
          </p:spPr>
        </p:pic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EC4810CA-FB32-B660-C292-CB7AA25143BD}"/>
              </a:ext>
            </a:extLst>
          </p:cNvPr>
          <p:cNvSpPr txBox="1"/>
          <p:nvPr/>
        </p:nvSpPr>
        <p:spPr>
          <a:xfrm>
            <a:off x="1923176" y="1371312"/>
            <a:ext cx="8204782" cy="267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설정 종류</a:t>
            </a:r>
            <a:endParaRPr lang="ko-KR" altLang="ko-KR" sz="1100" kern="100" dirty="0"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</p:txBody>
      </p:sp>
      <p:sp>
        <p:nvSpPr>
          <p:cNvPr id="15" name="순서도: 수행의 시작/종료 14">
            <a:extLst>
              <a:ext uri="{FF2B5EF4-FFF2-40B4-BE49-F238E27FC236}">
                <a16:creationId xmlns:a16="http://schemas.microsoft.com/office/drawing/2014/main" id="{D6FE1BFF-8FC1-0587-654D-89D203764C74}"/>
              </a:ext>
            </a:extLst>
          </p:cNvPr>
          <p:cNvSpPr/>
          <p:nvPr/>
        </p:nvSpPr>
        <p:spPr>
          <a:xfrm>
            <a:off x="185460" y="3662933"/>
            <a:ext cx="1298535" cy="190498"/>
          </a:xfrm>
          <a:prstGeom prst="flowChartTerminator">
            <a:avLst/>
          </a:prstGeom>
          <a:noFill/>
          <a:ln w="28575">
            <a:solidFill>
              <a:srgbClr val="EF62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FDEADEF-4170-8DE4-9A61-39AB954CDD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3197" y="1740685"/>
            <a:ext cx="4699883" cy="388832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D6BE574-2FE3-112E-4A70-0A3609F903CE}"/>
              </a:ext>
            </a:extLst>
          </p:cNvPr>
          <p:cNvSpPr txBox="1"/>
          <p:nvPr/>
        </p:nvSpPr>
        <p:spPr>
          <a:xfrm>
            <a:off x="6943311" y="1757206"/>
            <a:ext cx="3030342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- </a:t>
            </a:r>
            <a:r>
              <a:rPr lang="ko-KR" altLang="en-US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기본설정</a:t>
            </a:r>
            <a:endParaRPr lang="en-US" altLang="ko-KR" sz="1100" kern="100" dirty="0"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</a:t>
            </a:r>
            <a:r>
              <a:rPr lang="ko-KR" altLang="en-US" sz="1100" kern="100" dirty="0" err="1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노드브레이커</a:t>
            </a:r>
            <a:r>
              <a:rPr lang="ko-KR" altLang="en-US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시스템의 기본적인 설정입니다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</a:t>
            </a:r>
          </a:p>
          <a:p>
            <a:pPr marL="171450" indent="-171450" algn="just">
              <a:lnSpc>
                <a:spcPct val="150000"/>
              </a:lnSpc>
              <a:spcAft>
                <a:spcPts val="800"/>
              </a:spcAft>
              <a:buFontTx/>
              <a:buChar char="-"/>
            </a:pPr>
            <a:r>
              <a:rPr lang="ko-KR" altLang="en-US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전체 앱 설정</a:t>
            </a:r>
            <a:endParaRPr lang="en-US" altLang="ko-KR" sz="1100" kern="100" dirty="0"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ko-KR" altLang="en-US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개별 서버 앱 각각의 설정입니다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</a:t>
            </a:r>
            <a:r>
              <a:rPr lang="ko-KR" altLang="en-US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</a:t>
            </a:r>
            <a:endParaRPr lang="ko-KR" altLang="ko-KR" sz="1100" kern="100" dirty="0"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48750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C4DC958-4778-AF03-57A0-D446EDDE1D70}"/>
              </a:ext>
            </a:extLst>
          </p:cNvPr>
          <p:cNvSpPr/>
          <p:nvPr/>
        </p:nvSpPr>
        <p:spPr>
          <a:xfrm>
            <a:off x="0" y="0"/>
            <a:ext cx="12192000" cy="1181099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BD80AD2-C6E7-F39A-76B2-A3FBE3B499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6976" y="489737"/>
            <a:ext cx="10361366" cy="591746"/>
          </a:xfrm>
        </p:spPr>
        <p:txBody>
          <a:bodyPr>
            <a:norm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라</a:t>
            </a:r>
            <a:r>
              <a:rPr lang="en-US" altLang="ko-KR" sz="24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. </a:t>
            </a:r>
            <a:r>
              <a:rPr lang="en-US" altLang="ko-KR" sz="2400" dirty="0">
                <a:solidFill>
                  <a:srgbClr val="EF6262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03.</a:t>
            </a:r>
            <a:r>
              <a:rPr lang="ko-KR" altLang="en-US" sz="2400" dirty="0">
                <a:solidFill>
                  <a:srgbClr val="EF6262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운영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3A4D07A-476F-C75B-1AD4-B79BA2E55C0A}"/>
              </a:ext>
            </a:extLst>
          </p:cNvPr>
          <p:cNvSpPr/>
          <p:nvPr/>
        </p:nvSpPr>
        <p:spPr>
          <a:xfrm>
            <a:off x="2" y="1181099"/>
            <a:ext cx="1702964" cy="5676901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5F7907F-F61F-C825-00F3-7D861E7434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960" y="1339851"/>
            <a:ext cx="1506815" cy="4648199"/>
          </a:xfrm>
        </p:spPr>
        <p:txBody>
          <a:bodyPr>
            <a:noAutofit/>
          </a:bodyPr>
          <a:lstStyle/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가</a:t>
            </a:r>
            <a:r>
              <a:rPr lang="en-US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 </a:t>
            </a: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개요</a:t>
            </a:r>
          </a:p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r>
              <a:rPr lang="ko-KR" altLang="en-US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나</a:t>
            </a:r>
            <a:r>
              <a:rPr lang="en-US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 </a:t>
            </a:r>
            <a:r>
              <a:rPr lang="ko-KR" altLang="en-US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커스터마이징</a:t>
            </a:r>
            <a:endParaRPr lang="ko-KR" altLang="ko-KR" sz="1000" b="1" kern="100" dirty="0">
              <a:solidFill>
                <a:schemeClr val="bg1"/>
              </a:solidFill>
              <a:effectLst/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다</a:t>
            </a:r>
            <a:r>
              <a:rPr lang="en-US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 </a:t>
            </a: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설치</a:t>
            </a:r>
            <a:endParaRPr lang="en-US" altLang="ko-KR" sz="1000" b="1" kern="100" dirty="0">
              <a:solidFill>
                <a:schemeClr val="bg1"/>
              </a:solidFill>
              <a:effectLst/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라</a:t>
            </a:r>
            <a:r>
              <a:rPr lang="en-US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 </a:t>
            </a: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관리자 웹사이트</a:t>
            </a:r>
            <a:endParaRPr lang="en-US" altLang="ko-KR" sz="1000" b="1" kern="100" dirty="0">
              <a:solidFill>
                <a:schemeClr val="bg1"/>
              </a:solidFill>
              <a:effectLst/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01.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관리자 웹사이트 안내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02.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관제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상황판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서버목록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서버상태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서버정보</a:t>
            </a:r>
            <a:endParaRPr lang="en-US" altLang="ko-KR" sz="800" kern="100" dirty="0">
              <a:solidFill>
                <a:schemeClr val="bg1"/>
              </a:solidFill>
              <a:effectLst/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03.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운영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설정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기관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관리자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메모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04.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메소드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스키마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로그</a:t>
            </a:r>
            <a:endParaRPr lang="ko-KR" altLang="ko-KR" sz="200" b="1" kern="100" dirty="0">
              <a:solidFill>
                <a:schemeClr val="bg1"/>
              </a:solidFill>
              <a:effectLst/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마</a:t>
            </a:r>
            <a:r>
              <a:rPr lang="en-US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 </a:t>
            </a: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기타정보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endParaRPr lang="ko-KR" altLang="en-US" sz="1100" dirty="0"/>
          </a:p>
        </p:txBody>
      </p:sp>
      <p:sp>
        <p:nvSpPr>
          <p:cNvPr id="26" name="제목 1">
            <a:extLst>
              <a:ext uri="{FF2B5EF4-FFF2-40B4-BE49-F238E27FC236}">
                <a16:creationId xmlns:a16="http://schemas.microsoft.com/office/drawing/2014/main" id="{1C7E4F99-26FF-880C-C2B2-0CD2B97862FC}"/>
              </a:ext>
            </a:extLst>
          </p:cNvPr>
          <p:cNvSpPr txBox="1">
            <a:spLocks/>
          </p:cNvSpPr>
          <p:nvPr/>
        </p:nvSpPr>
        <p:spPr>
          <a:xfrm>
            <a:off x="8557693" y="125376"/>
            <a:ext cx="3522345" cy="2837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ko-KR" altLang="en-US" sz="1200" dirty="0" err="1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노드브레이커</a:t>
            </a:r>
            <a:r>
              <a:rPr lang="ko-KR" altLang="en-US" sz="12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</a:t>
            </a:r>
            <a:r>
              <a:rPr lang="en-US" altLang="ko-KR" sz="12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1.0 </a:t>
            </a:r>
            <a:r>
              <a:rPr lang="ko-KR" altLang="en-US" sz="12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취급설명서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ED190D9-F8A8-8AA6-1D91-0DEA02DEB670}"/>
              </a:ext>
            </a:extLst>
          </p:cNvPr>
          <p:cNvSpPr/>
          <p:nvPr/>
        </p:nvSpPr>
        <p:spPr>
          <a:xfrm>
            <a:off x="10192624" y="1181099"/>
            <a:ext cx="1999376" cy="567690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70E588A6-68C6-AF7F-B429-C132FE911FEF}"/>
              </a:ext>
            </a:extLst>
          </p:cNvPr>
          <p:cNvGrpSpPr/>
          <p:nvPr/>
        </p:nvGrpSpPr>
        <p:grpSpPr>
          <a:xfrm>
            <a:off x="-5856" y="0"/>
            <a:ext cx="1708822" cy="1166870"/>
            <a:chOff x="-5856" y="0"/>
            <a:chExt cx="1708822" cy="1166870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6CF3E6EF-88B4-89D3-C98C-3B1911663639}"/>
                </a:ext>
              </a:extLst>
            </p:cNvPr>
            <p:cNvSpPr/>
            <p:nvPr/>
          </p:nvSpPr>
          <p:spPr>
            <a:xfrm>
              <a:off x="2" y="0"/>
              <a:ext cx="1702964" cy="116687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997A2AEF-0868-DEC3-AC8E-D07C957C3A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856" y="352641"/>
              <a:ext cx="1205483" cy="502761"/>
            </a:xfrm>
            <a:prstGeom prst="rect">
              <a:avLst/>
            </a:prstGeom>
          </p:spPr>
        </p:pic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EC4810CA-FB32-B660-C292-CB7AA25143BD}"/>
              </a:ext>
            </a:extLst>
          </p:cNvPr>
          <p:cNvSpPr txBox="1"/>
          <p:nvPr/>
        </p:nvSpPr>
        <p:spPr>
          <a:xfrm>
            <a:off x="1923176" y="1338261"/>
            <a:ext cx="8204782" cy="267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100" b="1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기본설정</a:t>
            </a:r>
            <a:endParaRPr lang="en-US" altLang="ko-KR" sz="1100" b="1" kern="100" dirty="0"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</p:txBody>
      </p:sp>
      <p:sp>
        <p:nvSpPr>
          <p:cNvPr id="15" name="순서도: 수행의 시작/종료 14">
            <a:extLst>
              <a:ext uri="{FF2B5EF4-FFF2-40B4-BE49-F238E27FC236}">
                <a16:creationId xmlns:a16="http://schemas.microsoft.com/office/drawing/2014/main" id="{D6FE1BFF-8FC1-0587-654D-89D203764C74}"/>
              </a:ext>
            </a:extLst>
          </p:cNvPr>
          <p:cNvSpPr/>
          <p:nvPr/>
        </p:nvSpPr>
        <p:spPr>
          <a:xfrm>
            <a:off x="185460" y="3662925"/>
            <a:ext cx="1298535" cy="190498"/>
          </a:xfrm>
          <a:prstGeom prst="flowChartTerminator">
            <a:avLst/>
          </a:prstGeom>
          <a:noFill/>
          <a:ln w="28575">
            <a:solidFill>
              <a:srgbClr val="EF62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7" name="표 7">
            <a:extLst>
              <a:ext uri="{FF2B5EF4-FFF2-40B4-BE49-F238E27FC236}">
                <a16:creationId xmlns:a16="http://schemas.microsoft.com/office/drawing/2014/main" id="{C07845AB-AC0D-65B5-E12E-400E063E22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2449839"/>
              </p:ext>
            </p:extLst>
          </p:nvPr>
        </p:nvGraphicFramePr>
        <p:xfrm>
          <a:off x="1989278" y="1670836"/>
          <a:ext cx="7927150" cy="4235331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020862">
                  <a:extLst>
                    <a:ext uri="{9D8B030D-6E8A-4147-A177-3AD203B41FA5}">
                      <a16:colId xmlns:a16="http://schemas.microsoft.com/office/drawing/2014/main" val="1407989626"/>
                    </a:ext>
                  </a:extLst>
                </a:gridCol>
                <a:gridCol w="5906288">
                  <a:extLst>
                    <a:ext uri="{9D8B030D-6E8A-4147-A177-3AD203B41FA5}">
                      <a16:colId xmlns:a16="http://schemas.microsoft.com/office/drawing/2014/main" val="482852669"/>
                    </a:ext>
                  </a:extLst>
                </a:gridCol>
              </a:tblGrid>
              <a:tr h="458581"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1100" b="0" kern="100" dirty="0" err="1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rate.appListen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 </a:t>
                      </a:r>
                      <a:endParaRPr lang="ko-KR" altLang="en-US" sz="1100" b="0" kern="100" dirty="0">
                        <a:solidFill>
                          <a:schemeClr val="tx1"/>
                        </a:solidFill>
                        <a:latin typeface="한컴 고딕" panose="02000500000000000000" pitchFamily="2" charset="-127"/>
                        <a:ea typeface="한컴 고딕" panose="020005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ko-KR" sz="10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관리자 기능을 위해 개별</a:t>
                      </a:r>
                      <a:r>
                        <a:rPr lang="en-US" altLang="ko-KR" sz="10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ko-KR" altLang="ko-KR" sz="10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앱들이 중앙 컨</a:t>
                      </a:r>
                      <a:r>
                        <a:rPr lang="ko-KR" altLang="en-US" sz="10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트롤러</a:t>
                      </a:r>
                      <a:r>
                        <a:rPr lang="ko-KR" altLang="ko-KR" sz="10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 데이터를 보고하는 주기입니다</a:t>
                      </a:r>
                      <a:r>
                        <a:rPr lang="en-US" altLang="ko-KR" sz="10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. </a:t>
                      </a:r>
                    </a:p>
                    <a:p>
                      <a:pPr algn="just" latinLnBrk="1"/>
                      <a:r>
                        <a:rPr lang="en-US" altLang="ko-KR" sz="10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100ms </a:t>
                      </a:r>
                      <a:r>
                        <a:rPr lang="ko-KR" altLang="ko-KR" sz="10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단위이므로</a:t>
                      </a:r>
                      <a:r>
                        <a:rPr lang="en-US" altLang="ko-KR" sz="10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, 10</a:t>
                      </a:r>
                      <a:r>
                        <a:rPr lang="ko-KR" altLang="ko-KR" sz="10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을 입력할 경우</a:t>
                      </a:r>
                      <a:r>
                        <a:rPr lang="en-US" altLang="ko-KR" sz="10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 1</a:t>
                      </a:r>
                      <a:r>
                        <a:rPr lang="ko-KR" altLang="ko-KR" sz="10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초가 됩니다</a:t>
                      </a:r>
                      <a:r>
                        <a:rPr lang="en-US" altLang="ko-KR" sz="10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.</a:t>
                      </a:r>
                      <a:endParaRPr lang="ko-KR" altLang="en-US" sz="1000" b="0" kern="100" dirty="0">
                        <a:solidFill>
                          <a:schemeClr val="tx1"/>
                        </a:solidFill>
                        <a:latin typeface="한컴 고딕" panose="02000500000000000000" pitchFamily="2" charset="-127"/>
                        <a:ea typeface="한컴 고딕" panose="020005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7308691"/>
                  </a:ext>
                </a:extLst>
              </a:tr>
              <a:tr h="426742"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1100" b="0" kern="100" dirty="0" err="1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rate.appReport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 </a:t>
                      </a:r>
                      <a:endParaRPr lang="ko-KR" altLang="en-US" sz="1100" b="0" kern="100" dirty="0">
                        <a:solidFill>
                          <a:schemeClr val="tx1"/>
                        </a:solidFill>
                        <a:latin typeface="한컴 고딕" panose="02000500000000000000" pitchFamily="2" charset="-127"/>
                        <a:ea typeface="한컴 고딕" panose="020005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10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관리자 화면에 데이터가 갱신되는 주기입니다</a:t>
                      </a:r>
                      <a:r>
                        <a:rPr lang="en-US" altLang="ko-KR" sz="10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. (100ms, </a:t>
                      </a:r>
                      <a:r>
                        <a:rPr lang="ko-KR" altLang="ko-KR" sz="10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초기설정</a:t>
                      </a:r>
                      <a:r>
                        <a:rPr lang="en-US" altLang="ko-KR" sz="10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 10, 1</a:t>
                      </a:r>
                      <a:r>
                        <a:rPr lang="ko-KR" altLang="ko-KR" sz="10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초</a:t>
                      </a:r>
                      <a:r>
                        <a:rPr lang="en-US" altLang="ko-KR" sz="10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)</a:t>
                      </a:r>
                      <a:endParaRPr lang="ko-KR" altLang="ko-KR" sz="1000" b="0" kern="100" dirty="0">
                        <a:solidFill>
                          <a:schemeClr val="tx1"/>
                        </a:solidFill>
                        <a:latin typeface="한컴 고딕" panose="02000500000000000000" pitchFamily="2" charset="-127"/>
                        <a:ea typeface="한컴 고딕" panose="020005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62527671"/>
                  </a:ext>
                </a:extLst>
              </a:tr>
              <a:tr h="533215"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1100" b="0" kern="100" dirty="0" err="1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rate.watcherReconnectSec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10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특정 서버가 재부팅</a:t>
                      </a:r>
                      <a:r>
                        <a:rPr lang="en-US" altLang="ko-KR" sz="10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ko-KR" altLang="ko-KR" sz="10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되거나 중앙 컨트롤러가 재부팅 될 경우 상호</a:t>
                      </a:r>
                      <a:r>
                        <a:rPr lang="en-US" altLang="ko-KR" sz="10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ko-KR" altLang="ko-KR" sz="10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간의 보고를 위해 재연결을 시도하는 주기입니다</a:t>
                      </a:r>
                      <a:r>
                        <a:rPr lang="en-US" altLang="ko-KR" sz="10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. (1000ms, </a:t>
                      </a:r>
                      <a:r>
                        <a:rPr lang="ko-KR" altLang="ko-KR" sz="10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초기설정</a:t>
                      </a:r>
                      <a:r>
                        <a:rPr lang="en-US" altLang="ko-KR" sz="10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 10, 10</a:t>
                      </a:r>
                      <a:r>
                        <a:rPr lang="ko-KR" altLang="ko-KR" sz="10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초</a:t>
                      </a:r>
                      <a:r>
                        <a:rPr lang="en-US" altLang="ko-KR" sz="10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)</a:t>
                      </a:r>
                      <a:endParaRPr lang="ko-KR" altLang="ko-KR" sz="1000" b="0" kern="100" dirty="0">
                        <a:solidFill>
                          <a:schemeClr val="tx1"/>
                        </a:solidFill>
                        <a:latin typeface="한컴 고딕" panose="02000500000000000000" pitchFamily="2" charset="-127"/>
                        <a:ea typeface="한컴 고딕" panose="020005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20542486"/>
                  </a:ext>
                </a:extLst>
              </a:tr>
              <a:tr h="411208"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1100" b="0" kern="100" dirty="0" err="1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dirs.logDir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 </a:t>
                      </a:r>
                      <a:endParaRPr lang="ko-KR" altLang="en-US" sz="1100" b="0" kern="100" dirty="0">
                        <a:solidFill>
                          <a:schemeClr val="tx1"/>
                        </a:solidFill>
                        <a:latin typeface="한컴 고딕" panose="02000500000000000000" pitchFamily="2" charset="-127"/>
                        <a:ea typeface="한컴 고딕" panose="020005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10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앱</a:t>
                      </a:r>
                      <a:r>
                        <a:rPr lang="en-US" altLang="ko-KR" sz="10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ko-KR" altLang="ko-KR" sz="10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별 콘솔</a:t>
                      </a:r>
                      <a:r>
                        <a:rPr lang="en-US" altLang="ko-KR" sz="10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ko-KR" altLang="ko-KR" sz="10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메시지와 에러</a:t>
                      </a:r>
                      <a:r>
                        <a:rPr lang="en-US" altLang="ko-KR" sz="10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ko-KR" altLang="ko-KR" sz="10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메시지가 저장되는 </a:t>
                      </a:r>
                      <a:r>
                        <a:rPr lang="ko-KR" altLang="en-US" sz="10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디렉터리입니다</a:t>
                      </a:r>
                      <a:r>
                        <a:rPr lang="en-US" altLang="ko-KR" sz="10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.</a:t>
                      </a:r>
                      <a:endParaRPr lang="ko-KR" altLang="ko-KR" sz="1000" b="0" kern="100" dirty="0">
                        <a:solidFill>
                          <a:schemeClr val="tx1"/>
                        </a:solidFill>
                        <a:latin typeface="한컴 고딕" panose="02000500000000000000" pitchFamily="2" charset="-127"/>
                        <a:ea typeface="한컴 고딕" panose="020005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39070169"/>
                  </a:ext>
                </a:extLst>
              </a:tr>
              <a:tr h="434109"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1100" b="0" kern="100" dirty="0" err="1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dirs.mthDir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 </a:t>
                      </a:r>
                      <a:endParaRPr lang="ko-KR" altLang="en-US" sz="1100" b="0" kern="100" dirty="0">
                        <a:solidFill>
                          <a:schemeClr val="tx1"/>
                        </a:solidFill>
                        <a:latin typeface="한컴 고딕" panose="02000500000000000000" pitchFamily="2" charset="-127"/>
                        <a:ea typeface="한컴 고딕" panose="020005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ko-KR" sz="10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앱</a:t>
                      </a:r>
                      <a:r>
                        <a:rPr lang="en-US" altLang="ko-KR" sz="10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ko-KR" altLang="ko-KR" sz="10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별 메소드 스키마가 저장되는 </a:t>
                      </a:r>
                      <a:r>
                        <a:rPr lang="ko-KR" altLang="en-US" sz="10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디렉터리입니다</a:t>
                      </a:r>
                      <a:r>
                        <a:rPr lang="en-US" altLang="ko-KR" sz="10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76815295"/>
                  </a:ext>
                </a:extLst>
              </a:tr>
              <a:tr h="378691">
                <a:tc>
                  <a:txBody>
                    <a:bodyPr/>
                    <a:lstStyle/>
                    <a:p>
                      <a:pPr marL="0" algn="just" defTabSz="914400" rtl="0" eaLnBrk="1" latinLnBrk="1" hangingPunct="1"/>
                      <a:r>
                        <a:rPr lang="en-US" altLang="ko-KR" sz="1100" b="0" kern="100" dirty="0" err="1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dirs.datDir</a:t>
                      </a:r>
                      <a:endParaRPr lang="ko-KR" altLang="en-US" sz="1100" b="0" kern="100" dirty="0">
                        <a:solidFill>
                          <a:schemeClr val="tx1"/>
                        </a:solidFill>
                        <a:latin typeface="한컴 고딕" panose="02000500000000000000" pitchFamily="2" charset="-127"/>
                        <a:ea typeface="한컴 고딕" panose="020005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클라이언트와 호스트간 유통되는 실제 데이터 저장 디렉토리</a:t>
                      </a:r>
                      <a:endParaRPr lang="ko-KR" altLang="ko-KR" sz="1000" b="0" kern="100" dirty="0">
                        <a:solidFill>
                          <a:schemeClr val="tx1"/>
                        </a:solidFill>
                        <a:latin typeface="한컴 고딕" panose="02000500000000000000" pitchFamily="2" charset="-127"/>
                        <a:ea typeface="한컴 고딕" panose="020005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02314914"/>
                  </a:ext>
                </a:extLst>
              </a:tr>
              <a:tr h="332509">
                <a:tc>
                  <a:txBody>
                    <a:bodyPr/>
                    <a:lstStyle/>
                    <a:p>
                      <a:pPr marL="0" algn="just" defTabSz="914400" rtl="0" eaLnBrk="1" latinLnBrk="1" hangingPunct="1"/>
                      <a:r>
                        <a:rPr lang="en-US" altLang="ko-KR" sz="1100" b="0" kern="100" dirty="0" err="1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url.wathIp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 </a:t>
                      </a:r>
                      <a:endParaRPr lang="ko-KR" altLang="en-US" sz="1100" b="0" kern="100" dirty="0">
                        <a:solidFill>
                          <a:schemeClr val="tx1"/>
                        </a:solidFill>
                        <a:latin typeface="한컴 고딕" panose="02000500000000000000" pitchFamily="2" charset="-127"/>
                        <a:ea typeface="한컴 고딕" panose="020005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DATA </a:t>
                      </a:r>
                      <a:r>
                        <a:rPr lang="ko-KR" altLang="en-US" sz="10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논리서버의</a:t>
                      </a:r>
                      <a:r>
                        <a:rPr lang="ko-KR" altLang="ko-KR" sz="10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 아이피입니다</a:t>
                      </a:r>
                      <a:r>
                        <a:rPr lang="en-US" altLang="ko-KR" sz="10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.</a:t>
                      </a:r>
                      <a:endParaRPr lang="ko-KR" altLang="ko-KR" sz="1000" b="0" kern="100" dirty="0">
                        <a:solidFill>
                          <a:schemeClr val="tx1"/>
                        </a:solidFill>
                        <a:latin typeface="한컴 고딕" panose="02000500000000000000" pitchFamily="2" charset="-127"/>
                        <a:ea typeface="한컴 고딕" panose="020005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43175335"/>
                  </a:ext>
                </a:extLst>
              </a:tr>
              <a:tr h="382821">
                <a:tc>
                  <a:txBody>
                    <a:bodyPr/>
                    <a:lstStyle/>
                    <a:p>
                      <a:pPr marL="0" algn="just" defTabSz="914400" rtl="0" eaLnBrk="1" latinLnBrk="1" hangingPunct="1"/>
                      <a:r>
                        <a:rPr lang="en-US" altLang="ko-KR" sz="1100" b="0" kern="100" dirty="0" err="1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url.watchPort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 </a:t>
                      </a:r>
                      <a:endParaRPr lang="ko-KR" altLang="en-US" sz="1100" b="0" kern="100" dirty="0">
                        <a:solidFill>
                          <a:schemeClr val="tx1"/>
                        </a:solidFill>
                        <a:latin typeface="한컴 고딕" panose="02000500000000000000" pitchFamily="2" charset="-127"/>
                        <a:ea typeface="한컴 고딕" panose="020005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DATA </a:t>
                      </a:r>
                      <a:r>
                        <a:rPr lang="ko-KR" altLang="en-US" sz="10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논리서버의</a:t>
                      </a:r>
                      <a:r>
                        <a:rPr lang="ko-KR" altLang="ko-KR" sz="10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 포트입니다</a:t>
                      </a:r>
                      <a:r>
                        <a:rPr lang="en-US" altLang="ko-KR" sz="10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.</a:t>
                      </a:r>
                      <a:endParaRPr lang="ko-KR" altLang="ko-KR" sz="1000" b="0" kern="100" dirty="0">
                        <a:solidFill>
                          <a:schemeClr val="tx1"/>
                        </a:solidFill>
                        <a:latin typeface="한컴 고딕" panose="02000500000000000000" pitchFamily="2" charset="-127"/>
                        <a:ea typeface="한컴 고딕" panose="020005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17046514"/>
                  </a:ext>
                </a:extLst>
              </a:tr>
              <a:tr h="494634">
                <a:tc>
                  <a:txBody>
                    <a:bodyPr/>
                    <a:lstStyle/>
                    <a:p>
                      <a:pPr marL="0" algn="just" defTabSz="914400" rtl="0" eaLnBrk="1" latinLnBrk="1" hangingPunct="1"/>
                      <a:r>
                        <a:rPr lang="en-US" altLang="ko-KR" sz="1100" b="0" kern="100" dirty="0" err="1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debug:conMsg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 </a:t>
                      </a:r>
                      <a:endParaRPr lang="ko-KR" altLang="en-US" sz="1100" b="0" kern="100" dirty="0">
                        <a:solidFill>
                          <a:schemeClr val="tx1"/>
                        </a:solidFill>
                        <a:latin typeface="한컴 고딕" panose="02000500000000000000" pitchFamily="2" charset="-127"/>
                        <a:ea typeface="한컴 고딕" panose="020005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콘솔 </a:t>
                      </a:r>
                      <a:r>
                        <a:rPr lang="ko-KR" altLang="ko-KR" sz="10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메시지에 개별 접속</a:t>
                      </a:r>
                      <a:r>
                        <a:rPr lang="en-US" altLang="ko-KR" sz="10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ko-KR" altLang="ko-KR" sz="10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내용을 표시합니다</a:t>
                      </a:r>
                      <a:r>
                        <a:rPr lang="en-US" altLang="ko-KR" sz="10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. 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1000" b="0" kern="100" dirty="0" err="1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데이터량이</a:t>
                      </a:r>
                      <a:r>
                        <a:rPr lang="ko-KR" altLang="ko-KR" sz="10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 많으므로 </a:t>
                      </a:r>
                      <a:r>
                        <a:rPr lang="ko-KR" altLang="en-US" sz="10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실서비스</a:t>
                      </a:r>
                      <a:r>
                        <a:rPr lang="ko-KR" altLang="ko-KR" sz="10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 반드시 꺼야 합니다</a:t>
                      </a:r>
                      <a:r>
                        <a:rPr lang="en-US" altLang="ko-KR" sz="10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.</a:t>
                      </a:r>
                      <a:endParaRPr lang="ko-KR" altLang="ko-KR" sz="1000" b="0" kern="100" dirty="0">
                        <a:solidFill>
                          <a:schemeClr val="tx1"/>
                        </a:solidFill>
                        <a:latin typeface="한컴 고딕" panose="02000500000000000000" pitchFamily="2" charset="-127"/>
                        <a:ea typeface="한컴 고딕" panose="020005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9331612"/>
                  </a:ext>
                </a:extLst>
              </a:tr>
              <a:tr h="382821">
                <a:tc>
                  <a:txBody>
                    <a:bodyPr/>
                    <a:lstStyle/>
                    <a:p>
                      <a:pPr marL="0" algn="just" defTabSz="914400" rtl="0" eaLnBrk="1" latinLnBrk="1" hangingPunct="1"/>
                      <a:r>
                        <a:rPr lang="en-US" altLang="ko-KR" sz="1100" b="0" kern="100" dirty="0" err="1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debug.rdResHost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 </a:t>
                      </a:r>
                      <a:endParaRPr lang="ko-KR" altLang="en-US" sz="1100" b="0" kern="100" dirty="0">
                        <a:solidFill>
                          <a:schemeClr val="tx1"/>
                        </a:solidFill>
                        <a:latin typeface="한컴 고딕" panose="02000500000000000000" pitchFamily="2" charset="-127"/>
                        <a:ea typeface="한컴 고딕" panose="020005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10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데모 호스트에 강제로 랜덤하게 지연</a:t>
                      </a:r>
                      <a:r>
                        <a:rPr lang="en-US" altLang="ko-KR" sz="10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ko-KR" altLang="ko-KR" sz="10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응답을 발생시킵니다</a:t>
                      </a:r>
                      <a:r>
                        <a:rPr lang="en-US" altLang="ko-KR" sz="10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28274297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72134B97-4AA5-FD3D-BC03-A9D91B683CDD}"/>
              </a:ext>
            </a:extLst>
          </p:cNvPr>
          <p:cNvSpPr txBox="1"/>
          <p:nvPr/>
        </p:nvSpPr>
        <p:spPr>
          <a:xfrm>
            <a:off x="10345024" y="1351248"/>
            <a:ext cx="1725016" cy="120686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altLang="ko-KR" sz="900" kern="100" dirty="0">
                <a:solidFill>
                  <a:schemeClr val="tx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* </a:t>
            </a:r>
            <a:r>
              <a:rPr lang="en-US" altLang="ko-KR" sz="900" kern="100" dirty="0" err="1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logDir</a:t>
            </a:r>
            <a:r>
              <a:rPr lang="en-US" altLang="ko-KR" sz="9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,</a:t>
            </a:r>
            <a:r>
              <a:rPr lang="ko-KR" altLang="en-US" sz="9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</a:t>
            </a:r>
            <a:r>
              <a:rPr lang="en-US" altLang="ko-KR" sz="900" kern="100" dirty="0" err="1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mthDir</a:t>
            </a:r>
            <a:r>
              <a:rPr lang="en-US" altLang="ko-KR" sz="9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,</a:t>
            </a:r>
            <a:r>
              <a:rPr lang="ko-KR" altLang="en-US" sz="9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</a:t>
            </a:r>
            <a:r>
              <a:rPr lang="en-US" altLang="ko-KR" sz="900" kern="100" dirty="0" err="1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datDir</a:t>
            </a:r>
            <a:r>
              <a:rPr lang="ko-KR" altLang="en-US" sz="9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등의 항목은 정확한 설정이 필요합니다</a:t>
            </a:r>
            <a:r>
              <a:rPr lang="en-US" altLang="ko-KR" sz="9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 </a:t>
            </a:r>
            <a:r>
              <a:rPr lang="ko-KR" altLang="en-US" sz="9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시스템 운영에 장애를 유발할 수 있습니다</a:t>
            </a:r>
            <a:r>
              <a:rPr lang="en-US" altLang="ko-KR" sz="9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150000"/>
              </a:lnSpc>
              <a:spcAft>
                <a:spcPts val="800"/>
              </a:spcAft>
            </a:pPr>
            <a:endParaRPr lang="ko-KR" altLang="ko-KR" sz="900" kern="100" dirty="0"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954C591-757E-FF1F-9E29-E39FA3CEE5CF}"/>
              </a:ext>
            </a:extLst>
          </p:cNvPr>
          <p:cNvSpPr txBox="1"/>
          <p:nvPr/>
        </p:nvSpPr>
        <p:spPr>
          <a:xfrm>
            <a:off x="10329804" y="2636834"/>
            <a:ext cx="1725016" cy="11042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altLang="ko-KR" sz="900" kern="100" dirty="0">
                <a:solidFill>
                  <a:schemeClr val="tx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* </a:t>
            </a:r>
            <a:r>
              <a:rPr lang="en-US" altLang="ko-KR" sz="900" kern="100" dirty="0" err="1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watchIp</a:t>
            </a:r>
            <a:r>
              <a:rPr lang="en-US" altLang="ko-KR" sz="9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,</a:t>
            </a:r>
            <a:r>
              <a:rPr lang="ko-KR" altLang="en-US" sz="9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</a:t>
            </a:r>
            <a:r>
              <a:rPr lang="en-US" altLang="ko-KR" sz="900" kern="100" dirty="0" err="1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watchPort</a:t>
            </a:r>
            <a:r>
              <a:rPr lang="en-US" altLang="ko-KR" sz="9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</a:t>
            </a:r>
            <a:r>
              <a:rPr lang="ko-KR" altLang="en-US" sz="9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등의 항목은 관리자 웹사이트의 운영과 관계된 항목입니다</a:t>
            </a:r>
            <a:r>
              <a:rPr lang="en-US" altLang="ko-KR" sz="9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 </a:t>
            </a:r>
            <a:r>
              <a:rPr lang="ko-KR" altLang="en-US" sz="9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잘 못 표기될 경우</a:t>
            </a:r>
            <a:r>
              <a:rPr lang="en-US" altLang="ko-KR" sz="9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, </a:t>
            </a:r>
            <a:r>
              <a:rPr lang="ko-KR" altLang="en-US" sz="9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관리자 화면이 정확히 표시되지 않습니다</a:t>
            </a:r>
            <a:r>
              <a:rPr lang="en-US" altLang="ko-KR" sz="9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</a:t>
            </a:r>
            <a:endParaRPr lang="ko-KR" altLang="ko-KR" sz="900" kern="100" dirty="0"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976185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C4DC958-4778-AF03-57A0-D446EDDE1D70}"/>
              </a:ext>
            </a:extLst>
          </p:cNvPr>
          <p:cNvSpPr/>
          <p:nvPr/>
        </p:nvSpPr>
        <p:spPr>
          <a:xfrm>
            <a:off x="0" y="0"/>
            <a:ext cx="12192000" cy="1181099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BD80AD2-C6E7-F39A-76B2-A3FBE3B499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6976" y="489737"/>
            <a:ext cx="10361366" cy="591746"/>
          </a:xfrm>
        </p:spPr>
        <p:txBody>
          <a:bodyPr>
            <a:norm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라</a:t>
            </a:r>
            <a:r>
              <a:rPr lang="en-US" altLang="ko-KR" sz="24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. </a:t>
            </a:r>
            <a:r>
              <a:rPr lang="en-US" altLang="ko-KR" sz="2400" dirty="0">
                <a:solidFill>
                  <a:srgbClr val="EF6262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03.</a:t>
            </a:r>
            <a:r>
              <a:rPr lang="ko-KR" altLang="en-US" sz="2400" dirty="0">
                <a:solidFill>
                  <a:srgbClr val="EF6262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운영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3A4D07A-476F-C75B-1AD4-B79BA2E55C0A}"/>
              </a:ext>
            </a:extLst>
          </p:cNvPr>
          <p:cNvSpPr/>
          <p:nvPr/>
        </p:nvSpPr>
        <p:spPr>
          <a:xfrm>
            <a:off x="2" y="1181099"/>
            <a:ext cx="1702964" cy="5676901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5F7907F-F61F-C825-00F3-7D861E7434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960" y="1339851"/>
            <a:ext cx="1506815" cy="4648199"/>
          </a:xfrm>
        </p:spPr>
        <p:txBody>
          <a:bodyPr>
            <a:noAutofit/>
          </a:bodyPr>
          <a:lstStyle/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가</a:t>
            </a:r>
            <a:r>
              <a:rPr lang="en-US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 </a:t>
            </a: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개요</a:t>
            </a:r>
          </a:p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r>
              <a:rPr lang="ko-KR" altLang="en-US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나</a:t>
            </a:r>
            <a:r>
              <a:rPr lang="en-US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 </a:t>
            </a:r>
            <a:r>
              <a:rPr lang="ko-KR" altLang="en-US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커스터마이징</a:t>
            </a:r>
            <a:endParaRPr lang="ko-KR" altLang="ko-KR" sz="1000" b="1" kern="100" dirty="0">
              <a:solidFill>
                <a:schemeClr val="bg1"/>
              </a:solidFill>
              <a:effectLst/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다</a:t>
            </a:r>
            <a:r>
              <a:rPr lang="en-US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 </a:t>
            </a: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설치</a:t>
            </a:r>
            <a:endParaRPr lang="en-US" altLang="ko-KR" sz="1000" b="1" kern="100" dirty="0">
              <a:solidFill>
                <a:schemeClr val="bg1"/>
              </a:solidFill>
              <a:effectLst/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라</a:t>
            </a:r>
            <a:r>
              <a:rPr lang="en-US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 </a:t>
            </a: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관리자 웹사이트</a:t>
            </a:r>
            <a:endParaRPr lang="en-US" altLang="ko-KR" sz="1000" b="1" kern="100" dirty="0">
              <a:solidFill>
                <a:schemeClr val="bg1"/>
              </a:solidFill>
              <a:effectLst/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01.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관리자 웹사이트 안내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02.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관제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상황판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서버목록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서버상태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서버정보</a:t>
            </a:r>
            <a:endParaRPr lang="en-US" altLang="ko-KR" sz="800" kern="100" dirty="0">
              <a:solidFill>
                <a:schemeClr val="bg1"/>
              </a:solidFill>
              <a:effectLst/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03.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운영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설정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기관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관리자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메모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04.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메소드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스키마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로그</a:t>
            </a:r>
            <a:endParaRPr lang="ko-KR" altLang="ko-KR" sz="200" b="1" kern="100" dirty="0">
              <a:solidFill>
                <a:schemeClr val="bg1"/>
              </a:solidFill>
              <a:effectLst/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마</a:t>
            </a:r>
            <a:r>
              <a:rPr lang="en-US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 </a:t>
            </a: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기타정보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endParaRPr lang="ko-KR" altLang="en-US" sz="1100" dirty="0"/>
          </a:p>
        </p:txBody>
      </p:sp>
      <p:sp>
        <p:nvSpPr>
          <p:cNvPr id="26" name="제목 1">
            <a:extLst>
              <a:ext uri="{FF2B5EF4-FFF2-40B4-BE49-F238E27FC236}">
                <a16:creationId xmlns:a16="http://schemas.microsoft.com/office/drawing/2014/main" id="{1C7E4F99-26FF-880C-C2B2-0CD2B97862FC}"/>
              </a:ext>
            </a:extLst>
          </p:cNvPr>
          <p:cNvSpPr txBox="1">
            <a:spLocks/>
          </p:cNvSpPr>
          <p:nvPr/>
        </p:nvSpPr>
        <p:spPr>
          <a:xfrm>
            <a:off x="8557693" y="125376"/>
            <a:ext cx="3522345" cy="2837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ko-KR" altLang="en-US" sz="1200" dirty="0" err="1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노드브레이커</a:t>
            </a:r>
            <a:r>
              <a:rPr lang="ko-KR" altLang="en-US" sz="12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</a:t>
            </a:r>
            <a:r>
              <a:rPr lang="en-US" altLang="ko-KR" sz="12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1.0 </a:t>
            </a:r>
            <a:r>
              <a:rPr lang="ko-KR" altLang="en-US" sz="12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취급설명서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ED190D9-F8A8-8AA6-1D91-0DEA02DEB670}"/>
              </a:ext>
            </a:extLst>
          </p:cNvPr>
          <p:cNvSpPr/>
          <p:nvPr/>
        </p:nvSpPr>
        <p:spPr>
          <a:xfrm>
            <a:off x="10192624" y="1181099"/>
            <a:ext cx="1999376" cy="567690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70E588A6-68C6-AF7F-B429-C132FE911FEF}"/>
              </a:ext>
            </a:extLst>
          </p:cNvPr>
          <p:cNvGrpSpPr/>
          <p:nvPr/>
        </p:nvGrpSpPr>
        <p:grpSpPr>
          <a:xfrm>
            <a:off x="-5856" y="0"/>
            <a:ext cx="1708822" cy="1166870"/>
            <a:chOff x="-5856" y="0"/>
            <a:chExt cx="1708822" cy="1166870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6CF3E6EF-88B4-89D3-C98C-3B1911663639}"/>
                </a:ext>
              </a:extLst>
            </p:cNvPr>
            <p:cNvSpPr/>
            <p:nvPr/>
          </p:nvSpPr>
          <p:spPr>
            <a:xfrm>
              <a:off x="2" y="0"/>
              <a:ext cx="1702964" cy="116687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997A2AEF-0868-DEC3-AC8E-D07C957C3A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856" y="352641"/>
              <a:ext cx="1205483" cy="502761"/>
            </a:xfrm>
            <a:prstGeom prst="rect">
              <a:avLst/>
            </a:prstGeom>
          </p:spPr>
        </p:pic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EC4810CA-FB32-B660-C292-CB7AA25143BD}"/>
              </a:ext>
            </a:extLst>
          </p:cNvPr>
          <p:cNvSpPr txBox="1"/>
          <p:nvPr/>
        </p:nvSpPr>
        <p:spPr>
          <a:xfrm>
            <a:off x="1923176" y="1338261"/>
            <a:ext cx="8204782" cy="267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100" b="1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전체 앱 설정</a:t>
            </a:r>
            <a:endParaRPr lang="en-US" altLang="ko-KR" sz="1100" b="1" kern="100" dirty="0"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</p:txBody>
      </p:sp>
      <p:sp>
        <p:nvSpPr>
          <p:cNvPr id="15" name="순서도: 수행의 시작/종료 14">
            <a:extLst>
              <a:ext uri="{FF2B5EF4-FFF2-40B4-BE49-F238E27FC236}">
                <a16:creationId xmlns:a16="http://schemas.microsoft.com/office/drawing/2014/main" id="{D6FE1BFF-8FC1-0587-654D-89D203764C74}"/>
              </a:ext>
            </a:extLst>
          </p:cNvPr>
          <p:cNvSpPr/>
          <p:nvPr/>
        </p:nvSpPr>
        <p:spPr>
          <a:xfrm>
            <a:off x="185460" y="3662935"/>
            <a:ext cx="1298535" cy="190498"/>
          </a:xfrm>
          <a:prstGeom prst="flowChartTerminator">
            <a:avLst/>
          </a:prstGeom>
          <a:noFill/>
          <a:ln w="28575">
            <a:solidFill>
              <a:srgbClr val="EF62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7" name="표 7">
            <a:extLst>
              <a:ext uri="{FF2B5EF4-FFF2-40B4-BE49-F238E27FC236}">
                <a16:creationId xmlns:a16="http://schemas.microsoft.com/office/drawing/2014/main" id="{C07845AB-AC0D-65B5-E12E-400E063E22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0774121"/>
              </p:ext>
            </p:extLst>
          </p:nvPr>
        </p:nvGraphicFramePr>
        <p:xfrm>
          <a:off x="1989278" y="1670836"/>
          <a:ext cx="7927150" cy="39480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318317">
                  <a:extLst>
                    <a:ext uri="{9D8B030D-6E8A-4147-A177-3AD203B41FA5}">
                      <a16:colId xmlns:a16="http://schemas.microsoft.com/office/drawing/2014/main" val="1407989626"/>
                    </a:ext>
                  </a:extLst>
                </a:gridCol>
                <a:gridCol w="5608833">
                  <a:extLst>
                    <a:ext uri="{9D8B030D-6E8A-4147-A177-3AD203B41FA5}">
                      <a16:colId xmlns:a16="http://schemas.microsoft.com/office/drawing/2014/main" val="482852669"/>
                    </a:ext>
                  </a:extLst>
                </a:gridCol>
              </a:tblGrid>
              <a:tr h="382821"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altLang="ko-KR" sz="1100" b="0" kern="100" dirty="0" err="1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project.proName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 </a:t>
                      </a:r>
                      <a:endParaRPr lang="ko-KR" altLang="ko-KR" sz="1100" b="0" kern="100" dirty="0">
                        <a:solidFill>
                          <a:schemeClr val="tx1"/>
                        </a:solidFill>
                        <a:latin typeface="한컴 고딕" panose="02000500000000000000" pitchFamily="2" charset="-127"/>
                        <a:ea typeface="한컴 고딕" panose="020005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ko-KR" sz="10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프로젝트명</a:t>
                      </a:r>
                      <a:r>
                        <a:rPr lang="en-US" altLang="ko-KR" sz="10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 (</a:t>
                      </a:r>
                      <a:r>
                        <a:rPr lang="ko-KR" altLang="ko-KR" sz="10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영문</a:t>
                      </a:r>
                      <a:r>
                        <a:rPr lang="en-US" altLang="ko-KR" sz="10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altLang="ko-KR" sz="10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띄어쓰기 없이 입력하세요</a:t>
                      </a:r>
                      <a:r>
                        <a:rPr lang="en-US" altLang="ko-KR" sz="10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. </a:t>
                      </a:r>
                      <a:r>
                        <a:rPr lang="ko-KR" altLang="ko-KR" sz="10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데이터 키로 사용됩니다</a:t>
                      </a:r>
                      <a:r>
                        <a:rPr lang="en-US" altLang="ko-KR" sz="10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.)</a:t>
                      </a:r>
                      <a:endParaRPr lang="ko-KR" altLang="ko-KR" sz="1000" b="0" kern="100" dirty="0">
                        <a:solidFill>
                          <a:schemeClr val="tx1"/>
                        </a:solidFill>
                        <a:latin typeface="한컴 고딕" panose="02000500000000000000" pitchFamily="2" charset="-127"/>
                        <a:ea typeface="한컴 고딕" panose="020005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7308691"/>
                  </a:ext>
                </a:extLst>
              </a:tr>
              <a:tr h="382821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100" b="0" kern="100" dirty="0" err="1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project.proMemo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 </a:t>
                      </a:r>
                      <a:endParaRPr lang="ko-KR" altLang="en-US" sz="1100" b="0" kern="100" dirty="0">
                        <a:solidFill>
                          <a:schemeClr val="tx1"/>
                        </a:solidFill>
                        <a:latin typeface="한컴 고딕" panose="02000500000000000000" pitchFamily="2" charset="-127"/>
                        <a:ea typeface="한컴 고딕" panose="020005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10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프로젝트 설명</a:t>
                      </a:r>
                      <a:r>
                        <a:rPr lang="en-US" altLang="ko-KR" sz="10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 (</a:t>
                      </a:r>
                      <a:r>
                        <a:rPr lang="ko-KR" altLang="ko-KR" sz="10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한글</a:t>
                      </a:r>
                      <a:r>
                        <a:rPr lang="en-US" altLang="ko-KR" sz="10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) (</a:t>
                      </a:r>
                      <a:r>
                        <a:rPr lang="ko-KR" altLang="en-US" sz="10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단순표시</a:t>
                      </a:r>
                      <a:r>
                        <a:rPr lang="en-US" altLang="ko-KR" sz="10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)</a:t>
                      </a:r>
                      <a:endParaRPr lang="ko-KR" altLang="en-US" sz="1000" b="0" kern="100" dirty="0">
                        <a:solidFill>
                          <a:schemeClr val="tx1"/>
                        </a:solidFill>
                        <a:latin typeface="한컴 고딕" panose="02000500000000000000" pitchFamily="2" charset="-127"/>
                        <a:ea typeface="한컴 고딕" panose="020005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62527671"/>
                  </a:ext>
                </a:extLst>
              </a:tr>
              <a:tr h="352904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mach.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물리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서버명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lang="en-US" altLang="ko-KR" sz="1100" b="0" kern="100" dirty="0" err="1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machName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 </a:t>
                      </a:r>
                      <a:endParaRPr lang="ko-KR" altLang="en-US" sz="1100" b="0" kern="100" dirty="0">
                        <a:solidFill>
                          <a:schemeClr val="tx1"/>
                        </a:solidFill>
                        <a:latin typeface="한컴 고딕" panose="02000500000000000000" pitchFamily="2" charset="-127"/>
                        <a:ea typeface="한컴 고딕" panose="020005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0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물리 </a:t>
                      </a:r>
                      <a:r>
                        <a:rPr lang="ko-KR" altLang="en-US" sz="1000" b="0" kern="100" dirty="0" err="1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서버명</a:t>
                      </a:r>
                      <a:r>
                        <a:rPr lang="en-US" altLang="ko-KR" sz="10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 (</a:t>
                      </a:r>
                      <a:r>
                        <a:rPr lang="ko-KR" altLang="ko-KR" sz="10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영문</a:t>
                      </a:r>
                      <a:r>
                        <a:rPr lang="en-US" altLang="ko-KR" sz="10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altLang="ko-KR" sz="10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띄어쓰기 없이 입력하세요</a:t>
                      </a:r>
                      <a:r>
                        <a:rPr lang="en-US" altLang="ko-KR" sz="10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. </a:t>
                      </a:r>
                      <a:r>
                        <a:rPr lang="ko-KR" altLang="ko-KR" sz="10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데이터 키로 사용됩니다</a:t>
                      </a:r>
                      <a:r>
                        <a:rPr lang="en-US" altLang="ko-KR" sz="10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.)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20542486"/>
                  </a:ext>
                </a:extLst>
              </a:tr>
              <a:tr h="332509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mach.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물리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서버명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lang="en-US" altLang="ko-KR" sz="1100" b="0" kern="100" dirty="0" err="1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machMemo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 </a:t>
                      </a:r>
                      <a:endParaRPr lang="ko-KR" altLang="en-US" sz="1100" b="0" kern="100" dirty="0">
                        <a:solidFill>
                          <a:schemeClr val="tx1"/>
                        </a:solidFill>
                        <a:latin typeface="한컴 고딕" panose="02000500000000000000" pitchFamily="2" charset="-127"/>
                        <a:ea typeface="한컴 고딕" panose="020005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0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물리 서버</a:t>
                      </a:r>
                      <a:r>
                        <a:rPr lang="ko-KR" altLang="ko-KR" sz="10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 설명</a:t>
                      </a:r>
                      <a:r>
                        <a:rPr lang="en-US" altLang="ko-KR" sz="10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 (</a:t>
                      </a:r>
                      <a:r>
                        <a:rPr lang="ko-KR" altLang="ko-KR" sz="10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한글</a:t>
                      </a:r>
                      <a:r>
                        <a:rPr lang="en-US" altLang="ko-KR" sz="10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) (</a:t>
                      </a:r>
                      <a:r>
                        <a:rPr lang="ko-KR" altLang="en-US" sz="10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단순표시</a:t>
                      </a:r>
                      <a:r>
                        <a:rPr lang="en-US" altLang="ko-KR" sz="10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39070169"/>
                  </a:ext>
                </a:extLst>
              </a:tr>
              <a:tr h="323273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mach.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물리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서버명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.admin </a:t>
                      </a:r>
                      <a:endParaRPr lang="ko-KR" altLang="en-US" sz="1100" b="0" kern="100" dirty="0">
                        <a:solidFill>
                          <a:schemeClr val="tx1"/>
                        </a:solidFill>
                        <a:latin typeface="한컴 고딕" panose="02000500000000000000" pitchFamily="2" charset="-127"/>
                        <a:ea typeface="한컴 고딕" panose="020005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ko-KR" sz="10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관리자명과 연락처</a:t>
                      </a:r>
                      <a:r>
                        <a:rPr lang="en-US" altLang="ko-KR" sz="10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 (</a:t>
                      </a:r>
                      <a:r>
                        <a:rPr lang="ko-KR" altLang="en-US" sz="10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단순표시</a:t>
                      </a:r>
                      <a:r>
                        <a:rPr lang="en-US" altLang="ko-KR" sz="10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)</a:t>
                      </a:r>
                      <a:endParaRPr lang="ko-KR" altLang="en-US" sz="1000" b="0" kern="100" dirty="0">
                        <a:solidFill>
                          <a:schemeClr val="tx1"/>
                        </a:solidFill>
                        <a:latin typeface="한컴 고딕" panose="02000500000000000000" pitchFamily="2" charset="-127"/>
                        <a:ea typeface="한컴 고딕" panose="020005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76815295"/>
                  </a:ext>
                </a:extLst>
              </a:tr>
              <a:tr h="369454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mach.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물리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서버명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lang="en-US" altLang="ko-KR" sz="1100" b="0" kern="100" dirty="0" err="1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machDiv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 </a:t>
                      </a:r>
                      <a:endParaRPr lang="ko-KR" altLang="en-US" sz="1100" b="0" kern="100" dirty="0">
                        <a:solidFill>
                          <a:schemeClr val="tx1"/>
                        </a:solidFill>
                        <a:latin typeface="한컴 고딕" panose="02000500000000000000" pitchFamily="2" charset="-127"/>
                        <a:ea typeface="한컴 고딕" panose="020005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0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물리 서버</a:t>
                      </a:r>
                      <a:r>
                        <a:rPr lang="ko-KR" altLang="ko-KR" sz="10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 종류</a:t>
                      </a:r>
                      <a:r>
                        <a:rPr lang="en-US" altLang="ko-KR" sz="10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 (</a:t>
                      </a:r>
                      <a:r>
                        <a:rPr lang="en-US" altLang="ko-KR" sz="1000" b="0" kern="100" dirty="0" err="1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demo|dmz|was|host</a:t>
                      </a:r>
                      <a:r>
                        <a:rPr lang="en-US" altLang="ko-KR" sz="10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)</a:t>
                      </a:r>
                      <a:endParaRPr lang="ko-KR" altLang="ko-KR" sz="1000" b="0" kern="100" dirty="0">
                        <a:solidFill>
                          <a:schemeClr val="tx1"/>
                        </a:solidFill>
                        <a:latin typeface="한컴 고딕" panose="02000500000000000000" pitchFamily="2" charset="-127"/>
                        <a:ea typeface="한컴 고딕" panose="020005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02314914"/>
                  </a:ext>
                </a:extLst>
              </a:tr>
              <a:tr h="323273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mach.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물리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서버명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lang="en-US" altLang="ko-KR" sz="1100" b="0" kern="100" dirty="0" err="1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machDomain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 </a:t>
                      </a:r>
                      <a:endParaRPr lang="ko-KR" altLang="en-US" sz="1100" b="0" kern="100" dirty="0">
                        <a:solidFill>
                          <a:schemeClr val="tx1"/>
                        </a:solidFill>
                        <a:latin typeface="한컴 고딕" panose="02000500000000000000" pitchFamily="2" charset="-127"/>
                        <a:ea typeface="한컴 고딕" panose="020005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물리 서버</a:t>
                      </a:r>
                      <a:r>
                        <a:rPr lang="ko-KR" altLang="ko-KR" sz="10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 도메인</a:t>
                      </a:r>
                      <a:endParaRPr lang="ko-KR" altLang="en-US" sz="1000" b="0" kern="100" dirty="0">
                        <a:solidFill>
                          <a:schemeClr val="tx1"/>
                        </a:solidFill>
                        <a:latin typeface="한컴 고딕" panose="02000500000000000000" pitchFamily="2" charset="-127"/>
                        <a:ea typeface="한컴 고딕" panose="020005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43175335"/>
                  </a:ext>
                </a:extLst>
              </a:tr>
              <a:tr h="378691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mach.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물리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서버명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lang="en-US" altLang="ko-KR" sz="1100" b="0" kern="100" dirty="0" err="1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machIpOut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 </a:t>
                      </a:r>
                      <a:endParaRPr lang="ko-KR" altLang="en-US" sz="1100" b="0" kern="100" dirty="0">
                        <a:solidFill>
                          <a:schemeClr val="tx1"/>
                        </a:solidFill>
                        <a:latin typeface="한컴 고딕" panose="02000500000000000000" pitchFamily="2" charset="-127"/>
                        <a:ea typeface="한컴 고딕" panose="020005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0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물리 서버</a:t>
                      </a:r>
                      <a:r>
                        <a:rPr lang="ko-KR" altLang="ko-KR" sz="10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 외부 아이피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9331612"/>
                  </a:ext>
                </a:extLst>
              </a:tr>
              <a:tr h="323273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mach.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물리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서버명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lang="en-US" altLang="ko-KR" sz="1100" b="0" kern="100" dirty="0" err="1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machIpIn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 </a:t>
                      </a:r>
                      <a:endParaRPr lang="ko-KR" altLang="en-US" sz="1100" b="0" kern="100" dirty="0">
                        <a:solidFill>
                          <a:schemeClr val="tx1"/>
                        </a:solidFill>
                        <a:latin typeface="한컴 고딕" panose="02000500000000000000" pitchFamily="2" charset="-127"/>
                        <a:ea typeface="한컴 고딕" panose="020005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0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물리 서버</a:t>
                      </a:r>
                      <a:r>
                        <a:rPr lang="ko-KR" altLang="ko-KR" sz="10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 내부 아이피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28274297"/>
                  </a:ext>
                </a:extLst>
              </a:tr>
              <a:tr h="313084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mach.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물리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서버명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lang="en-US" altLang="ko-KR" sz="1100" b="0" kern="100" dirty="0" err="1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machSender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 </a:t>
                      </a:r>
                      <a:endParaRPr lang="ko-KR" altLang="en-US" sz="1100" b="0" kern="100" dirty="0">
                        <a:solidFill>
                          <a:schemeClr val="tx1"/>
                        </a:solidFill>
                        <a:latin typeface="한컴 고딕" panose="02000500000000000000" pitchFamily="2" charset="-127"/>
                        <a:ea typeface="한컴 고딕" panose="020005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물리 서버</a:t>
                      </a:r>
                      <a:r>
                        <a:rPr lang="ko-KR" altLang="ko-KR" sz="10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 정보 발신자명</a:t>
                      </a:r>
                      <a:r>
                        <a:rPr lang="en-US" altLang="ko-KR" sz="10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 (</a:t>
                      </a:r>
                      <a:r>
                        <a:rPr lang="ko-KR" altLang="en-US" sz="10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물리 서버</a:t>
                      </a:r>
                      <a:r>
                        <a:rPr lang="ko-KR" altLang="ko-KR" sz="10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 정보를 발신해 줄 앱을 입력합니다</a:t>
                      </a:r>
                      <a:r>
                        <a:rPr lang="en-US" altLang="ko-KR" sz="10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. </a:t>
                      </a:r>
                      <a:r>
                        <a:rPr lang="ko-KR" altLang="ko-KR" sz="10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반드시 </a:t>
                      </a:r>
                      <a:r>
                        <a:rPr lang="ko-KR" altLang="en-US" sz="10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물리 서버</a:t>
                      </a:r>
                      <a:r>
                        <a:rPr lang="ko-KR" altLang="ko-KR" sz="10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 내에서 실행되는 앱의 이름이어야 합니다</a:t>
                      </a:r>
                      <a:r>
                        <a:rPr lang="en-US" altLang="ko-KR" sz="10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.)</a:t>
                      </a:r>
                      <a:endParaRPr lang="ko-KR" altLang="ko-KR" sz="1000" b="0" kern="100" dirty="0">
                        <a:solidFill>
                          <a:schemeClr val="tx1"/>
                        </a:solidFill>
                        <a:latin typeface="한컴 고딕" panose="02000500000000000000" pitchFamily="2" charset="-127"/>
                        <a:ea typeface="한컴 고딕" panose="020005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91330875"/>
                  </a:ext>
                </a:extLst>
              </a:tr>
              <a:tr h="382821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mach.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물리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서버명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lang="en-US" altLang="ko-KR" sz="1100" b="0" kern="100" dirty="0" err="1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cpuN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 </a:t>
                      </a:r>
                      <a:endParaRPr lang="ko-KR" altLang="en-US" sz="1100" b="0" kern="100" dirty="0">
                        <a:solidFill>
                          <a:schemeClr val="tx1"/>
                        </a:solidFill>
                        <a:latin typeface="한컴 고딕" panose="02000500000000000000" pitchFamily="2" charset="-127"/>
                        <a:ea typeface="한컴 고딕" panose="020005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0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물리 서버</a:t>
                      </a:r>
                      <a:r>
                        <a:rPr lang="ko-KR" altLang="ko-KR" sz="10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 보유</a:t>
                      </a:r>
                      <a:r>
                        <a:rPr lang="en-US" altLang="ko-KR" sz="10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 CPU </a:t>
                      </a:r>
                      <a:r>
                        <a:rPr lang="ko-KR" altLang="ko-KR" sz="10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코어 수</a:t>
                      </a:r>
                      <a:r>
                        <a:rPr lang="en-US" altLang="ko-KR" sz="10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 (</a:t>
                      </a:r>
                      <a:r>
                        <a:rPr lang="ko-KR" altLang="en-US" sz="10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단순표시</a:t>
                      </a:r>
                      <a:r>
                        <a:rPr lang="en-US" altLang="ko-KR" sz="10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)</a:t>
                      </a:r>
                      <a:endParaRPr lang="ko-KR" altLang="en-US" sz="1000" b="0" kern="100" dirty="0">
                        <a:solidFill>
                          <a:schemeClr val="tx1"/>
                        </a:solidFill>
                        <a:latin typeface="한컴 고딕" panose="02000500000000000000" pitchFamily="2" charset="-127"/>
                        <a:ea typeface="한컴 고딕" panose="020005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61937631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4729A203-D112-B56A-2157-9A73469C79AA}"/>
              </a:ext>
            </a:extLst>
          </p:cNvPr>
          <p:cNvSpPr txBox="1"/>
          <p:nvPr/>
        </p:nvSpPr>
        <p:spPr>
          <a:xfrm>
            <a:off x="10345024" y="1351248"/>
            <a:ext cx="1725016" cy="89652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altLang="ko-KR" sz="900" kern="100" dirty="0">
                <a:solidFill>
                  <a:schemeClr val="tx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* </a:t>
            </a:r>
            <a:r>
              <a:rPr lang="ko-KR" altLang="en-US" sz="900" kern="100" dirty="0">
                <a:solidFill>
                  <a:schemeClr val="tx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단순표시 </a:t>
            </a:r>
            <a:r>
              <a:rPr lang="en-US" altLang="ko-KR" sz="900" kern="100" dirty="0">
                <a:solidFill>
                  <a:schemeClr val="tx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: </a:t>
            </a:r>
            <a:r>
              <a:rPr lang="ko-KR" altLang="en-US" sz="900" kern="100" dirty="0">
                <a:solidFill>
                  <a:schemeClr val="tx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서버의 운영에 영향을 끼치는 설정이 아니라</a:t>
            </a:r>
            <a:r>
              <a:rPr lang="en-US" altLang="ko-KR" sz="900" kern="100" dirty="0">
                <a:solidFill>
                  <a:schemeClr val="tx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, </a:t>
            </a:r>
            <a:r>
              <a:rPr lang="ko-KR" altLang="en-US" sz="900" kern="100" dirty="0">
                <a:solidFill>
                  <a:schemeClr val="tx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현재 서버의 상태</a:t>
            </a:r>
            <a:r>
              <a:rPr lang="en-US" altLang="ko-KR" sz="900" kern="100" dirty="0">
                <a:solidFill>
                  <a:schemeClr val="tx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/</a:t>
            </a:r>
            <a:r>
              <a:rPr lang="ko-KR" altLang="en-US" sz="900" kern="100" dirty="0">
                <a:solidFill>
                  <a:schemeClr val="tx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정보를 단순히 표시하기 위한 항목입니다</a:t>
            </a:r>
            <a:r>
              <a:rPr lang="en-US" altLang="ko-KR" sz="900" kern="100" dirty="0">
                <a:solidFill>
                  <a:schemeClr val="tx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</a:t>
            </a:r>
            <a:endParaRPr lang="ko-KR" altLang="ko-KR" sz="900" kern="100" dirty="0"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62597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C4DC958-4778-AF03-57A0-D446EDDE1D70}"/>
              </a:ext>
            </a:extLst>
          </p:cNvPr>
          <p:cNvSpPr/>
          <p:nvPr/>
        </p:nvSpPr>
        <p:spPr>
          <a:xfrm>
            <a:off x="0" y="0"/>
            <a:ext cx="12192000" cy="1181099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BD80AD2-C6E7-F39A-76B2-A3FBE3B499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6976" y="489737"/>
            <a:ext cx="10361366" cy="591746"/>
          </a:xfrm>
        </p:spPr>
        <p:txBody>
          <a:bodyPr>
            <a:norm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라</a:t>
            </a:r>
            <a:r>
              <a:rPr lang="en-US" altLang="ko-KR" sz="24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. </a:t>
            </a:r>
            <a:r>
              <a:rPr lang="en-US" altLang="ko-KR" sz="2400" dirty="0">
                <a:solidFill>
                  <a:srgbClr val="EF6262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03.</a:t>
            </a:r>
            <a:r>
              <a:rPr lang="ko-KR" altLang="en-US" sz="2400" dirty="0">
                <a:solidFill>
                  <a:srgbClr val="EF6262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운영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3A4D07A-476F-C75B-1AD4-B79BA2E55C0A}"/>
              </a:ext>
            </a:extLst>
          </p:cNvPr>
          <p:cNvSpPr/>
          <p:nvPr/>
        </p:nvSpPr>
        <p:spPr>
          <a:xfrm>
            <a:off x="2" y="1181099"/>
            <a:ext cx="1702964" cy="5676901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5F7907F-F61F-C825-00F3-7D861E7434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960" y="1339851"/>
            <a:ext cx="1506815" cy="4648199"/>
          </a:xfrm>
        </p:spPr>
        <p:txBody>
          <a:bodyPr>
            <a:noAutofit/>
          </a:bodyPr>
          <a:lstStyle/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가</a:t>
            </a:r>
            <a:r>
              <a:rPr lang="en-US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 </a:t>
            </a: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개요</a:t>
            </a:r>
          </a:p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r>
              <a:rPr lang="ko-KR" altLang="en-US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나</a:t>
            </a:r>
            <a:r>
              <a:rPr lang="en-US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 </a:t>
            </a:r>
            <a:r>
              <a:rPr lang="ko-KR" altLang="en-US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커스터마이징</a:t>
            </a:r>
            <a:endParaRPr lang="ko-KR" altLang="ko-KR" sz="1000" b="1" kern="100" dirty="0">
              <a:solidFill>
                <a:schemeClr val="bg1"/>
              </a:solidFill>
              <a:effectLst/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다</a:t>
            </a:r>
            <a:r>
              <a:rPr lang="en-US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 </a:t>
            </a: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설치</a:t>
            </a:r>
            <a:endParaRPr lang="en-US" altLang="ko-KR" sz="1000" b="1" kern="100" dirty="0">
              <a:solidFill>
                <a:schemeClr val="bg1"/>
              </a:solidFill>
              <a:effectLst/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라</a:t>
            </a:r>
            <a:r>
              <a:rPr lang="en-US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 </a:t>
            </a: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관리자 웹사이트</a:t>
            </a:r>
            <a:endParaRPr lang="en-US" altLang="ko-KR" sz="1000" b="1" kern="100" dirty="0">
              <a:solidFill>
                <a:schemeClr val="bg1"/>
              </a:solidFill>
              <a:effectLst/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01.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관리자 웹사이트 안내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02.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관제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상황판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서버목록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서버상태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서버정보</a:t>
            </a:r>
            <a:endParaRPr lang="en-US" altLang="ko-KR" sz="800" kern="100" dirty="0">
              <a:solidFill>
                <a:schemeClr val="bg1"/>
              </a:solidFill>
              <a:effectLst/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03.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운영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설정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기관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관리자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메모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04.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메소드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스키마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로그</a:t>
            </a:r>
            <a:endParaRPr lang="ko-KR" altLang="ko-KR" sz="200" b="1" kern="100" dirty="0">
              <a:solidFill>
                <a:schemeClr val="bg1"/>
              </a:solidFill>
              <a:effectLst/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마</a:t>
            </a:r>
            <a:r>
              <a:rPr lang="en-US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 </a:t>
            </a: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기타정보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endParaRPr lang="ko-KR" altLang="en-US" sz="1100" dirty="0"/>
          </a:p>
        </p:txBody>
      </p:sp>
      <p:sp>
        <p:nvSpPr>
          <p:cNvPr id="26" name="제목 1">
            <a:extLst>
              <a:ext uri="{FF2B5EF4-FFF2-40B4-BE49-F238E27FC236}">
                <a16:creationId xmlns:a16="http://schemas.microsoft.com/office/drawing/2014/main" id="{1C7E4F99-26FF-880C-C2B2-0CD2B97862FC}"/>
              </a:ext>
            </a:extLst>
          </p:cNvPr>
          <p:cNvSpPr txBox="1">
            <a:spLocks/>
          </p:cNvSpPr>
          <p:nvPr/>
        </p:nvSpPr>
        <p:spPr>
          <a:xfrm>
            <a:off x="8557693" y="125376"/>
            <a:ext cx="3522345" cy="2837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ko-KR" altLang="en-US" sz="1200" dirty="0" err="1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노드브레이커</a:t>
            </a:r>
            <a:r>
              <a:rPr lang="ko-KR" altLang="en-US" sz="12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</a:t>
            </a:r>
            <a:r>
              <a:rPr lang="en-US" altLang="ko-KR" sz="12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1.0 </a:t>
            </a:r>
            <a:r>
              <a:rPr lang="ko-KR" altLang="en-US" sz="12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취급설명서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ED190D9-F8A8-8AA6-1D91-0DEA02DEB670}"/>
              </a:ext>
            </a:extLst>
          </p:cNvPr>
          <p:cNvSpPr/>
          <p:nvPr/>
        </p:nvSpPr>
        <p:spPr>
          <a:xfrm>
            <a:off x="10192624" y="1181099"/>
            <a:ext cx="1999376" cy="567690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70E588A6-68C6-AF7F-B429-C132FE911FEF}"/>
              </a:ext>
            </a:extLst>
          </p:cNvPr>
          <p:cNvGrpSpPr/>
          <p:nvPr/>
        </p:nvGrpSpPr>
        <p:grpSpPr>
          <a:xfrm>
            <a:off x="-5856" y="0"/>
            <a:ext cx="1708822" cy="1166870"/>
            <a:chOff x="-5856" y="0"/>
            <a:chExt cx="1708822" cy="1166870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6CF3E6EF-88B4-89D3-C98C-3B1911663639}"/>
                </a:ext>
              </a:extLst>
            </p:cNvPr>
            <p:cNvSpPr/>
            <p:nvPr/>
          </p:nvSpPr>
          <p:spPr>
            <a:xfrm>
              <a:off x="2" y="0"/>
              <a:ext cx="1702964" cy="116687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997A2AEF-0868-DEC3-AC8E-D07C957C3A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856" y="352641"/>
              <a:ext cx="1205483" cy="502761"/>
            </a:xfrm>
            <a:prstGeom prst="rect">
              <a:avLst/>
            </a:prstGeom>
          </p:spPr>
        </p:pic>
      </p:grpSp>
      <p:sp>
        <p:nvSpPr>
          <p:cNvPr id="15" name="순서도: 수행의 시작/종료 14">
            <a:extLst>
              <a:ext uri="{FF2B5EF4-FFF2-40B4-BE49-F238E27FC236}">
                <a16:creationId xmlns:a16="http://schemas.microsoft.com/office/drawing/2014/main" id="{D6FE1BFF-8FC1-0587-654D-89D203764C74}"/>
              </a:ext>
            </a:extLst>
          </p:cNvPr>
          <p:cNvSpPr/>
          <p:nvPr/>
        </p:nvSpPr>
        <p:spPr>
          <a:xfrm>
            <a:off x="185460" y="3649861"/>
            <a:ext cx="1298535" cy="190498"/>
          </a:xfrm>
          <a:prstGeom prst="flowChartTerminator">
            <a:avLst/>
          </a:prstGeom>
          <a:noFill/>
          <a:ln w="28575">
            <a:solidFill>
              <a:srgbClr val="EF62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6" name="표 6">
            <a:extLst>
              <a:ext uri="{FF2B5EF4-FFF2-40B4-BE49-F238E27FC236}">
                <a16:creationId xmlns:a16="http://schemas.microsoft.com/office/drawing/2014/main" id="{02846AF2-900F-818B-7E33-8DBA2E4A12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2250942"/>
              </p:ext>
            </p:extLst>
          </p:nvPr>
        </p:nvGraphicFramePr>
        <p:xfrm>
          <a:off x="1994618" y="1672084"/>
          <a:ext cx="7943844" cy="333756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850269">
                  <a:extLst>
                    <a:ext uri="{9D8B030D-6E8A-4147-A177-3AD203B41FA5}">
                      <a16:colId xmlns:a16="http://schemas.microsoft.com/office/drawing/2014/main" val="3816403587"/>
                    </a:ext>
                  </a:extLst>
                </a:gridCol>
                <a:gridCol w="6093575">
                  <a:extLst>
                    <a:ext uri="{9D8B030D-6E8A-4147-A177-3AD203B41FA5}">
                      <a16:colId xmlns:a16="http://schemas.microsoft.com/office/drawing/2014/main" val="15932883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gate.name </a:t>
                      </a:r>
                      <a:endParaRPr lang="ko-KR" altLang="en-US" sz="1100" b="0" kern="100" dirty="0">
                        <a:solidFill>
                          <a:schemeClr val="tx1"/>
                        </a:solidFill>
                        <a:latin typeface="한컴 고딕" panose="02000500000000000000" pitchFamily="2" charset="-127"/>
                        <a:ea typeface="한컴 고딕" panose="020005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11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게이트웨이서버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ko-KR" altLang="ko-KR" sz="1100" b="0" kern="100" dirty="0" err="1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앱명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 (</a:t>
                      </a:r>
                      <a:r>
                        <a:rPr lang="ko-KR" altLang="ko-KR" sz="11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영문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altLang="ko-KR" sz="11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띄어쓰기 없이 입력하세요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. </a:t>
                      </a:r>
                      <a:r>
                        <a:rPr lang="ko-KR" altLang="ko-KR" sz="11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데이터 키로 사용됩니다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.)</a:t>
                      </a:r>
                      <a:endParaRPr lang="ko-KR" altLang="ko-KR" sz="1100" b="0" kern="100" dirty="0">
                        <a:solidFill>
                          <a:schemeClr val="tx1"/>
                        </a:solidFill>
                        <a:latin typeface="한컴 고딕" panose="02000500000000000000" pitchFamily="2" charset="-127"/>
                        <a:ea typeface="한컴 고딕" panose="020005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288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100" b="0" kern="100" dirty="0" err="1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gate.appMemo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 </a:t>
                      </a:r>
                      <a:endParaRPr lang="ko-KR" altLang="en-US" sz="1100" b="0" kern="100" dirty="0">
                        <a:solidFill>
                          <a:schemeClr val="tx1"/>
                        </a:solidFill>
                        <a:latin typeface="한컴 고딕" panose="02000500000000000000" pitchFamily="2" charset="-127"/>
                        <a:ea typeface="한컴 고딕" panose="020005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ko-KR" sz="11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게이트웨이서버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ko-KR" altLang="ko-KR" sz="11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앱 설명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 (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단순표시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)</a:t>
                      </a:r>
                      <a:endParaRPr lang="ko-KR" altLang="en-US" sz="1100" b="0" kern="100" dirty="0">
                        <a:solidFill>
                          <a:schemeClr val="tx1"/>
                        </a:solidFill>
                        <a:latin typeface="한컴 고딕" panose="02000500000000000000" pitchFamily="2" charset="-127"/>
                        <a:ea typeface="한컴 고딕" panose="020005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524280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100" b="0" kern="100" dirty="0" err="1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gate.script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 </a:t>
                      </a:r>
                      <a:endParaRPr lang="ko-KR" altLang="en-US" sz="1100" b="0" kern="100" dirty="0">
                        <a:solidFill>
                          <a:schemeClr val="tx1"/>
                        </a:solidFill>
                        <a:latin typeface="한컴 고딕" panose="02000500000000000000" pitchFamily="2" charset="-127"/>
                        <a:ea typeface="한컴 고딕" panose="020005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ko-KR" sz="11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게이트웨이서버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ko-KR" altLang="ko-KR" sz="11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앱 위치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 (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단순표시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)</a:t>
                      </a:r>
                      <a:endParaRPr lang="ko-KR" altLang="en-US" sz="1100" b="0" kern="100" dirty="0">
                        <a:solidFill>
                          <a:schemeClr val="tx1"/>
                        </a:solidFill>
                        <a:latin typeface="한컴 고딕" panose="02000500000000000000" pitchFamily="2" charset="-127"/>
                        <a:ea typeface="한컴 고딕" panose="020005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1453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100" b="0" kern="100" dirty="0" err="1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gate.admin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 </a:t>
                      </a:r>
                      <a:endParaRPr lang="ko-KR" altLang="en-US" sz="1100" b="0" kern="100" dirty="0">
                        <a:solidFill>
                          <a:schemeClr val="tx1"/>
                        </a:solidFill>
                        <a:latin typeface="한컴 고딕" panose="02000500000000000000" pitchFamily="2" charset="-127"/>
                        <a:ea typeface="한컴 고딕" panose="020005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11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게이트웨이서버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ko-KR" altLang="ko-KR" sz="11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앱 관리자명과 연락처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 (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단순표시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)</a:t>
                      </a:r>
                      <a:endParaRPr lang="ko-KR" altLang="ko-KR" sz="1100" b="0" kern="100" dirty="0">
                        <a:solidFill>
                          <a:schemeClr val="tx1"/>
                        </a:solidFill>
                        <a:latin typeface="한컴 고딕" panose="02000500000000000000" pitchFamily="2" charset="-127"/>
                        <a:ea typeface="한컴 고딕" panose="020005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5156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100" b="0" kern="100" dirty="0" err="1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gate.appDiv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 </a:t>
                      </a:r>
                      <a:endParaRPr lang="ko-KR" altLang="en-US" sz="1100" b="0" kern="100" dirty="0">
                        <a:solidFill>
                          <a:schemeClr val="tx1"/>
                        </a:solidFill>
                        <a:latin typeface="한컴 고딕" panose="02000500000000000000" pitchFamily="2" charset="-127"/>
                        <a:ea typeface="한컴 고딕" panose="020005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11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게이트웨이서버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ko-KR" altLang="ko-KR" sz="11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앱 종류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 (gate)</a:t>
                      </a:r>
                      <a:endParaRPr lang="ko-KR" altLang="ko-KR" sz="1100" b="0" kern="100" dirty="0">
                        <a:solidFill>
                          <a:schemeClr val="tx1"/>
                        </a:solidFill>
                        <a:latin typeface="한컴 고딕" panose="02000500000000000000" pitchFamily="2" charset="-127"/>
                        <a:ea typeface="한컴 고딕" panose="020005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010044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100" b="0" kern="100" dirty="0" err="1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gate.machName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 </a:t>
                      </a:r>
                      <a:endParaRPr lang="ko-KR" altLang="en-US" sz="1100" b="0" kern="100" dirty="0">
                        <a:solidFill>
                          <a:schemeClr val="tx1"/>
                        </a:solidFill>
                        <a:latin typeface="한컴 고딕" panose="02000500000000000000" pitchFamily="2" charset="-127"/>
                        <a:ea typeface="한컴 고딕" panose="020005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ko-KR" sz="11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게이트웨이서버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ko-KR" altLang="ko-KR" sz="11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앱이 위치한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물리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서버명</a:t>
                      </a:r>
                      <a:endParaRPr lang="ko-KR" altLang="en-US" sz="1100" b="0" kern="100" dirty="0">
                        <a:solidFill>
                          <a:schemeClr val="tx1"/>
                        </a:solidFill>
                        <a:latin typeface="한컴 고딕" panose="02000500000000000000" pitchFamily="2" charset="-127"/>
                        <a:ea typeface="한컴 고딕" panose="020005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382675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100" b="0" kern="100" dirty="0" err="1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gate.appPort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 </a:t>
                      </a:r>
                      <a:endParaRPr lang="ko-KR" altLang="en-US" sz="1100" b="0" kern="100" dirty="0">
                        <a:solidFill>
                          <a:schemeClr val="tx1"/>
                        </a:solidFill>
                        <a:latin typeface="한컴 고딕" panose="02000500000000000000" pitchFamily="2" charset="-127"/>
                        <a:ea typeface="한컴 고딕" panose="020005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ko-KR" sz="11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게이트웨이서버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ko-KR" altLang="ko-KR" sz="11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앱 실행포트</a:t>
                      </a:r>
                      <a:endParaRPr lang="ko-KR" altLang="en-US" sz="1100" b="0" kern="100" dirty="0">
                        <a:solidFill>
                          <a:schemeClr val="tx1"/>
                        </a:solidFill>
                        <a:latin typeface="한컴 고딕" panose="02000500000000000000" pitchFamily="2" charset="-127"/>
                        <a:ea typeface="한컴 고딕" panose="020005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750521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100" b="0" kern="100" dirty="0" err="1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gate.limitCnt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 </a:t>
                      </a:r>
                      <a:endParaRPr lang="ko-KR" altLang="en-US" sz="1100" b="0" kern="100" dirty="0">
                        <a:solidFill>
                          <a:schemeClr val="tx1"/>
                        </a:solidFill>
                        <a:latin typeface="한컴 고딕" panose="02000500000000000000" pitchFamily="2" charset="-127"/>
                        <a:ea typeface="한컴 고딕" panose="020005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ko-KR" sz="11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게이트웨이서버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ko-KR" altLang="ko-KR" sz="11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앱 동시접속 제한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ko-KR" altLang="ko-KR" sz="11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수</a:t>
                      </a:r>
                      <a:endParaRPr lang="ko-KR" altLang="en-US" sz="1100" b="0" kern="100" dirty="0">
                        <a:solidFill>
                          <a:schemeClr val="tx1"/>
                        </a:solidFill>
                        <a:latin typeface="한컴 고딕" panose="02000500000000000000" pitchFamily="2" charset="-127"/>
                        <a:ea typeface="한컴 고딕" panose="020005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041164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100" b="0" kern="100" dirty="0" err="1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gate.cluster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 </a:t>
                      </a:r>
                      <a:endParaRPr lang="ko-KR" altLang="en-US" sz="1100" b="0" kern="100" dirty="0">
                        <a:solidFill>
                          <a:schemeClr val="tx1"/>
                        </a:solidFill>
                        <a:latin typeface="한컴 고딕" panose="02000500000000000000" pitchFamily="2" charset="-127"/>
                        <a:ea typeface="한컴 고딕" panose="020005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ko-KR" sz="11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게이트웨이서버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ko-KR" altLang="ko-KR" sz="11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앱 클러스터링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 CPU</a:t>
                      </a:r>
                      <a:r>
                        <a:rPr lang="ko-KR" altLang="ko-KR" sz="11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코어 수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 (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단순표시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)</a:t>
                      </a:r>
                      <a:endParaRPr lang="ko-KR" altLang="en-US" sz="1100" b="0" kern="100" dirty="0">
                        <a:solidFill>
                          <a:schemeClr val="tx1"/>
                        </a:solidFill>
                        <a:latin typeface="한컴 고딕" panose="02000500000000000000" pitchFamily="2" charset="-127"/>
                        <a:ea typeface="한컴 고딕" panose="020005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864102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8592FAE3-809C-761B-1647-E8194BC70E43}"/>
              </a:ext>
            </a:extLst>
          </p:cNvPr>
          <p:cNvSpPr txBox="1"/>
          <p:nvPr/>
        </p:nvSpPr>
        <p:spPr>
          <a:xfrm>
            <a:off x="1923176" y="1338261"/>
            <a:ext cx="8204782" cy="267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100" b="1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전체 앱 설정</a:t>
            </a:r>
            <a:endParaRPr lang="en-US" altLang="ko-KR" sz="1100" b="1" kern="100" dirty="0"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D4D4E86-2C1B-F5AA-64B2-34DA77227625}"/>
              </a:ext>
            </a:extLst>
          </p:cNvPr>
          <p:cNvSpPr txBox="1"/>
          <p:nvPr/>
        </p:nvSpPr>
        <p:spPr>
          <a:xfrm>
            <a:off x="10345024" y="1351248"/>
            <a:ext cx="1725016" cy="11042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altLang="ko-KR" sz="900" kern="100" dirty="0">
                <a:solidFill>
                  <a:schemeClr val="tx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* </a:t>
            </a:r>
            <a:r>
              <a:rPr lang="en-US" altLang="ko-KR" sz="900" kern="100" dirty="0" err="1">
                <a:solidFill>
                  <a:schemeClr val="tx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machName</a:t>
            </a:r>
            <a:r>
              <a:rPr lang="ko-KR" altLang="en-US" sz="900" kern="100" dirty="0">
                <a:solidFill>
                  <a:schemeClr val="tx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항목은 해당 논리서버가 어떤 물리서버에서 실행되는지를 나타냅니다</a:t>
            </a:r>
            <a:r>
              <a:rPr lang="en-US" altLang="ko-KR" sz="900" kern="100" dirty="0">
                <a:solidFill>
                  <a:schemeClr val="tx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 </a:t>
            </a:r>
            <a:r>
              <a:rPr lang="ko-KR" altLang="en-US" sz="900" kern="100" dirty="0" err="1">
                <a:solidFill>
                  <a:schemeClr val="tx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이값에</a:t>
            </a:r>
            <a:r>
              <a:rPr lang="ko-KR" altLang="en-US" sz="900" kern="100" dirty="0">
                <a:solidFill>
                  <a:schemeClr val="tx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따라 관리자 웹사이트의 서버목록에 표시됩니다</a:t>
            </a:r>
            <a:r>
              <a:rPr lang="en-US" altLang="ko-KR" sz="900" kern="100" dirty="0">
                <a:solidFill>
                  <a:schemeClr val="tx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</a:t>
            </a:r>
            <a:endParaRPr lang="ko-KR" altLang="ko-KR" sz="900" kern="100" dirty="0"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6ADE098-D2BC-843A-F892-9FB487180D3A}"/>
              </a:ext>
            </a:extLst>
          </p:cNvPr>
          <p:cNvSpPr txBox="1"/>
          <p:nvPr/>
        </p:nvSpPr>
        <p:spPr>
          <a:xfrm>
            <a:off x="10345024" y="2621938"/>
            <a:ext cx="1725016" cy="89652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altLang="ko-KR" sz="900" kern="100" dirty="0">
                <a:solidFill>
                  <a:schemeClr val="tx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* </a:t>
            </a:r>
            <a:r>
              <a:rPr lang="ko-KR" altLang="en-US" sz="900" kern="100" dirty="0">
                <a:solidFill>
                  <a:schemeClr val="tx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단순표시 </a:t>
            </a:r>
            <a:r>
              <a:rPr lang="en-US" altLang="ko-KR" sz="900" kern="100" dirty="0">
                <a:solidFill>
                  <a:schemeClr val="tx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: </a:t>
            </a:r>
            <a:r>
              <a:rPr lang="ko-KR" altLang="en-US" sz="900" kern="100" dirty="0">
                <a:solidFill>
                  <a:schemeClr val="tx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서버의 운영에 영향을 끼치는 설정이 아니라</a:t>
            </a:r>
            <a:r>
              <a:rPr lang="en-US" altLang="ko-KR" sz="900" kern="100" dirty="0">
                <a:solidFill>
                  <a:schemeClr val="tx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, </a:t>
            </a:r>
            <a:r>
              <a:rPr lang="ko-KR" altLang="en-US" sz="900" kern="100" dirty="0">
                <a:solidFill>
                  <a:schemeClr val="tx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현재 서버의 상태</a:t>
            </a:r>
            <a:r>
              <a:rPr lang="en-US" altLang="ko-KR" sz="900" kern="100" dirty="0">
                <a:solidFill>
                  <a:schemeClr val="tx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/</a:t>
            </a:r>
            <a:r>
              <a:rPr lang="ko-KR" altLang="en-US" sz="900" kern="100" dirty="0">
                <a:solidFill>
                  <a:schemeClr val="tx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정보를 단순히 표시하기 위한 항목입니다</a:t>
            </a:r>
            <a:r>
              <a:rPr lang="en-US" altLang="ko-KR" sz="900" kern="100" dirty="0">
                <a:solidFill>
                  <a:schemeClr val="tx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</a:t>
            </a:r>
            <a:endParaRPr lang="ko-KR" altLang="ko-KR" sz="900" kern="100" dirty="0"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454773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C4DC958-4778-AF03-57A0-D446EDDE1D70}"/>
              </a:ext>
            </a:extLst>
          </p:cNvPr>
          <p:cNvSpPr/>
          <p:nvPr/>
        </p:nvSpPr>
        <p:spPr>
          <a:xfrm>
            <a:off x="0" y="0"/>
            <a:ext cx="12192000" cy="1181099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BD80AD2-C6E7-F39A-76B2-A3FBE3B499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6976" y="489737"/>
            <a:ext cx="10361366" cy="591746"/>
          </a:xfrm>
        </p:spPr>
        <p:txBody>
          <a:bodyPr>
            <a:norm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라</a:t>
            </a:r>
            <a:r>
              <a:rPr lang="en-US" altLang="ko-KR" sz="24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. </a:t>
            </a:r>
            <a:r>
              <a:rPr lang="en-US" altLang="ko-KR" sz="2400" dirty="0">
                <a:solidFill>
                  <a:srgbClr val="EF6262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03.</a:t>
            </a:r>
            <a:r>
              <a:rPr lang="ko-KR" altLang="en-US" sz="2400" dirty="0">
                <a:solidFill>
                  <a:srgbClr val="EF6262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운영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3A4D07A-476F-C75B-1AD4-B79BA2E55C0A}"/>
              </a:ext>
            </a:extLst>
          </p:cNvPr>
          <p:cNvSpPr/>
          <p:nvPr/>
        </p:nvSpPr>
        <p:spPr>
          <a:xfrm>
            <a:off x="2" y="1181099"/>
            <a:ext cx="1702964" cy="5676901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5F7907F-F61F-C825-00F3-7D861E7434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960" y="1339851"/>
            <a:ext cx="1506815" cy="4648199"/>
          </a:xfrm>
        </p:spPr>
        <p:txBody>
          <a:bodyPr>
            <a:noAutofit/>
          </a:bodyPr>
          <a:lstStyle/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가</a:t>
            </a:r>
            <a:r>
              <a:rPr lang="en-US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 </a:t>
            </a: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개요</a:t>
            </a:r>
          </a:p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r>
              <a:rPr lang="ko-KR" altLang="en-US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나</a:t>
            </a:r>
            <a:r>
              <a:rPr lang="en-US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 </a:t>
            </a:r>
            <a:r>
              <a:rPr lang="ko-KR" altLang="en-US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커스터마이징</a:t>
            </a:r>
            <a:endParaRPr lang="ko-KR" altLang="ko-KR" sz="1000" b="1" kern="100" dirty="0">
              <a:solidFill>
                <a:schemeClr val="bg1"/>
              </a:solidFill>
              <a:effectLst/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다</a:t>
            </a:r>
            <a:r>
              <a:rPr lang="en-US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 </a:t>
            </a: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설치</a:t>
            </a:r>
            <a:endParaRPr lang="en-US" altLang="ko-KR" sz="1000" b="1" kern="100" dirty="0">
              <a:solidFill>
                <a:schemeClr val="bg1"/>
              </a:solidFill>
              <a:effectLst/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라</a:t>
            </a:r>
            <a:r>
              <a:rPr lang="en-US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 </a:t>
            </a: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관리자 웹사이트</a:t>
            </a:r>
            <a:endParaRPr lang="en-US" altLang="ko-KR" sz="1000" b="1" kern="100" dirty="0">
              <a:solidFill>
                <a:schemeClr val="bg1"/>
              </a:solidFill>
              <a:effectLst/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01.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관리자 웹사이트 안내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02.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관제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상황판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서버목록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서버상태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서버정보</a:t>
            </a:r>
            <a:endParaRPr lang="en-US" altLang="ko-KR" sz="800" kern="100" dirty="0">
              <a:solidFill>
                <a:schemeClr val="bg1"/>
              </a:solidFill>
              <a:effectLst/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03.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운영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설정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기관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관리자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메모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04.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메소드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스키마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로그</a:t>
            </a:r>
            <a:endParaRPr lang="ko-KR" altLang="ko-KR" sz="200" b="1" kern="100" dirty="0">
              <a:solidFill>
                <a:schemeClr val="bg1"/>
              </a:solidFill>
              <a:effectLst/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마</a:t>
            </a:r>
            <a:r>
              <a:rPr lang="en-US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 </a:t>
            </a: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기타정보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endParaRPr lang="ko-KR" altLang="en-US" sz="1100" dirty="0"/>
          </a:p>
        </p:txBody>
      </p:sp>
      <p:sp>
        <p:nvSpPr>
          <p:cNvPr id="26" name="제목 1">
            <a:extLst>
              <a:ext uri="{FF2B5EF4-FFF2-40B4-BE49-F238E27FC236}">
                <a16:creationId xmlns:a16="http://schemas.microsoft.com/office/drawing/2014/main" id="{1C7E4F99-26FF-880C-C2B2-0CD2B97862FC}"/>
              </a:ext>
            </a:extLst>
          </p:cNvPr>
          <p:cNvSpPr txBox="1">
            <a:spLocks/>
          </p:cNvSpPr>
          <p:nvPr/>
        </p:nvSpPr>
        <p:spPr>
          <a:xfrm>
            <a:off x="8557693" y="125376"/>
            <a:ext cx="3522345" cy="2837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ko-KR" altLang="en-US" sz="1200" dirty="0" err="1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노드브레이커</a:t>
            </a:r>
            <a:r>
              <a:rPr lang="ko-KR" altLang="en-US" sz="12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</a:t>
            </a:r>
            <a:r>
              <a:rPr lang="en-US" altLang="ko-KR" sz="12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1.0 </a:t>
            </a:r>
            <a:r>
              <a:rPr lang="ko-KR" altLang="en-US" sz="12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취급설명서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ED190D9-F8A8-8AA6-1D91-0DEA02DEB670}"/>
              </a:ext>
            </a:extLst>
          </p:cNvPr>
          <p:cNvSpPr/>
          <p:nvPr/>
        </p:nvSpPr>
        <p:spPr>
          <a:xfrm>
            <a:off x="10192624" y="1181099"/>
            <a:ext cx="1999376" cy="567690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70E588A6-68C6-AF7F-B429-C132FE911FEF}"/>
              </a:ext>
            </a:extLst>
          </p:cNvPr>
          <p:cNvGrpSpPr/>
          <p:nvPr/>
        </p:nvGrpSpPr>
        <p:grpSpPr>
          <a:xfrm>
            <a:off x="-5856" y="0"/>
            <a:ext cx="1708822" cy="1166870"/>
            <a:chOff x="-5856" y="0"/>
            <a:chExt cx="1708822" cy="1166870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6CF3E6EF-88B4-89D3-C98C-3B1911663639}"/>
                </a:ext>
              </a:extLst>
            </p:cNvPr>
            <p:cNvSpPr/>
            <p:nvPr/>
          </p:nvSpPr>
          <p:spPr>
            <a:xfrm>
              <a:off x="2" y="0"/>
              <a:ext cx="1702964" cy="116687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997A2AEF-0868-DEC3-AC8E-D07C957C3A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856" y="352641"/>
              <a:ext cx="1205483" cy="502761"/>
            </a:xfrm>
            <a:prstGeom prst="rect">
              <a:avLst/>
            </a:prstGeom>
          </p:spPr>
        </p:pic>
      </p:grpSp>
      <p:sp>
        <p:nvSpPr>
          <p:cNvPr id="15" name="순서도: 수행의 시작/종료 14">
            <a:extLst>
              <a:ext uri="{FF2B5EF4-FFF2-40B4-BE49-F238E27FC236}">
                <a16:creationId xmlns:a16="http://schemas.microsoft.com/office/drawing/2014/main" id="{D6FE1BFF-8FC1-0587-654D-89D203764C74}"/>
              </a:ext>
            </a:extLst>
          </p:cNvPr>
          <p:cNvSpPr/>
          <p:nvPr/>
        </p:nvSpPr>
        <p:spPr>
          <a:xfrm>
            <a:off x="185460" y="3649859"/>
            <a:ext cx="1298535" cy="190498"/>
          </a:xfrm>
          <a:prstGeom prst="flowChartTerminator">
            <a:avLst/>
          </a:prstGeom>
          <a:noFill/>
          <a:ln w="28575">
            <a:solidFill>
              <a:srgbClr val="EF62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6" name="표 6">
            <a:extLst>
              <a:ext uri="{FF2B5EF4-FFF2-40B4-BE49-F238E27FC236}">
                <a16:creationId xmlns:a16="http://schemas.microsoft.com/office/drawing/2014/main" id="{02846AF2-900F-818B-7E33-8DBA2E4A12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1787459"/>
              </p:ext>
            </p:extLst>
          </p:nvPr>
        </p:nvGraphicFramePr>
        <p:xfrm>
          <a:off x="1994618" y="1672084"/>
          <a:ext cx="7943844" cy="333756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819753">
                  <a:extLst>
                    <a:ext uri="{9D8B030D-6E8A-4147-A177-3AD203B41FA5}">
                      <a16:colId xmlns:a16="http://schemas.microsoft.com/office/drawing/2014/main" val="3816403587"/>
                    </a:ext>
                  </a:extLst>
                </a:gridCol>
                <a:gridCol w="5124091">
                  <a:extLst>
                    <a:ext uri="{9D8B030D-6E8A-4147-A177-3AD203B41FA5}">
                      <a16:colId xmlns:a16="http://schemas.microsoft.com/office/drawing/2014/main" val="15932883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100" b="0" kern="100" dirty="0" err="1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bizs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lang="ko-KR" altLang="ko-KR" sz="1100" b="0" kern="100" dirty="0" err="1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비즈서버앱명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lang="en-US" altLang="ko-KR" sz="1100" b="0" kern="100" dirty="0" err="1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methodMemo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 </a:t>
                      </a:r>
                      <a:endParaRPr lang="ko-KR" altLang="en-US" sz="1100" b="0" kern="100" dirty="0">
                        <a:solidFill>
                          <a:schemeClr val="tx1"/>
                        </a:solidFill>
                        <a:latin typeface="한컴 고딕" panose="02000500000000000000" pitchFamily="2" charset="-127"/>
                        <a:ea typeface="한컴 고딕" panose="020005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비즈니스서버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ko-KR" altLang="ko-KR" sz="11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앱 메소드 설명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 (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단순표시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)</a:t>
                      </a:r>
                      <a:endParaRPr lang="ko-KR" altLang="ko-KR" sz="1100" b="0" kern="100" dirty="0">
                        <a:solidFill>
                          <a:schemeClr val="tx1"/>
                        </a:solidFill>
                        <a:latin typeface="한컴 고딕" panose="02000500000000000000" pitchFamily="2" charset="-127"/>
                        <a:ea typeface="한컴 고딕" panose="020005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288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100" b="0" kern="100" dirty="0" err="1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bizs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lang="ko-KR" altLang="ko-KR" sz="1100" b="0" kern="100" dirty="0" err="1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비즈서버앱명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lang="en-US" altLang="ko-KR" sz="1100" b="0" kern="100" dirty="0" err="1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host.methodCom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 </a:t>
                      </a:r>
                      <a:endParaRPr lang="ko-KR" altLang="en-US" sz="1100" b="0" kern="100" dirty="0">
                        <a:solidFill>
                          <a:schemeClr val="tx1"/>
                        </a:solidFill>
                        <a:latin typeface="한컴 고딕" panose="02000500000000000000" pitchFamily="2" charset="-127"/>
                        <a:ea typeface="한컴 고딕" panose="020005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비즈니스서버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ko-KR" altLang="ko-KR" sz="11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앱이 연결하는 호스트의 메소드 이름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524280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100" b="0" kern="100" dirty="0" err="1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bizs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lang="ko-KR" altLang="ko-KR" sz="1100" b="0" kern="100" dirty="0" err="1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비즈서버앱명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lang="en-US" altLang="ko-KR" sz="1100" b="0" kern="100" dirty="0" err="1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host.ip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 </a:t>
                      </a:r>
                      <a:endParaRPr lang="ko-KR" altLang="en-US" sz="1100" b="0" kern="100" dirty="0">
                        <a:solidFill>
                          <a:schemeClr val="tx1"/>
                        </a:solidFill>
                        <a:latin typeface="한컴 고딕" panose="02000500000000000000" pitchFamily="2" charset="-127"/>
                        <a:ea typeface="한컴 고딕" panose="020005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비즈니스서버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ko-KR" altLang="ko-KR" sz="11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앱 연결 호스트 아이피</a:t>
                      </a:r>
                      <a:endParaRPr lang="ko-KR" altLang="en-US" sz="1100" b="0" kern="100" dirty="0">
                        <a:solidFill>
                          <a:schemeClr val="tx1"/>
                        </a:solidFill>
                        <a:latin typeface="한컴 고딕" panose="02000500000000000000" pitchFamily="2" charset="-127"/>
                        <a:ea typeface="한컴 고딕" panose="020005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1453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100" b="0" kern="100" dirty="0" err="1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bizs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lang="ko-KR" altLang="ko-KR" sz="1100" b="0" kern="100" dirty="0" err="1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비즈서버앱명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lang="en-US" altLang="ko-KR" sz="1100" b="0" kern="100" dirty="0" err="1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host.domain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 </a:t>
                      </a:r>
                      <a:endParaRPr lang="ko-KR" altLang="en-US" sz="1100" b="0" kern="100" dirty="0">
                        <a:solidFill>
                          <a:schemeClr val="tx1"/>
                        </a:solidFill>
                        <a:latin typeface="한컴 고딕" panose="02000500000000000000" pitchFamily="2" charset="-127"/>
                        <a:ea typeface="한컴 고딕" panose="020005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비즈니스서버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ko-KR" altLang="ko-KR" sz="11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앱 연결 호스트 도메인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5156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100" b="0" kern="100" dirty="0" err="1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bizs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lang="ko-KR" altLang="ko-KR" sz="1100" b="0" kern="100" dirty="0" err="1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비즈서버앱명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lang="en-US" altLang="ko-KR" sz="1100" b="0" kern="100" dirty="0" err="1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host.path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 </a:t>
                      </a:r>
                      <a:endParaRPr lang="ko-KR" altLang="en-US" sz="1100" b="0" kern="100" dirty="0">
                        <a:solidFill>
                          <a:schemeClr val="tx1"/>
                        </a:solidFill>
                        <a:latin typeface="한컴 고딕" panose="02000500000000000000" pitchFamily="2" charset="-127"/>
                        <a:ea typeface="한컴 고딕" panose="020005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비즈니스서버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ko-KR" altLang="ko-KR" sz="11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앱 연결 호스트 패스</a:t>
                      </a:r>
                      <a:endParaRPr lang="ko-KR" altLang="en-US" sz="1100" b="0" kern="100" dirty="0">
                        <a:solidFill>
                          <a:schemeClr val="tx1"/>
                        </a:solidFill>
                        <a:latin typeface="한컴 고딕" panose="02000500000000000000" pitchFamily="2" charset="-127"/>
                        <a:ea typeface="한컴 고딕" panose="020005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010044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100" b="0" kern="100" dirty="0" err="1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bizs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lang="ko-KR" altLang="ko-KR" sz="1100" b="0" kern="100" dirty="0" err="1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비즈서버앱명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lang="en-US" altLang="ko-KR" sz="1100" b="0" kern="100" dirty="0" err="1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host.port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 </a:t>
                      </a:r>
                      <a:endParaRPr lang="ko-KR" altLang="en-US" sz="1100" b="0" kern="100" dirty="0">
                        <a:solidFill>
                          <a:schemeClr val="tx1"/>
                        </a:solidFill>
                        <a:latin typeface="한컴 고딕" panose="02000500000000000000" pitchFamily="2" charset="-127"/>
                        <a:ea typeface="한컴 고딕" panose="020005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비즈니스서버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ko-KR" altLang="ko-KR" sz="11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앱 연결 호스트 포트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382675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100" b="0" kern="100" dirty="0" err="1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bizs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lang="ko-KR" altLang="ko-KR" sz="1100" b="0" kern="100" dirty="0" err="1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비즈서버앱명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lang="en-US" altLang="ko-KR" sz="1100" b="0" kern="100" dirty="0" err="1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host.proto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 </a:t>
                      </a:r>
                      <a:endParaRPr lang="ko-KR" altLang="en-US" sz="1100" b="0" kern="100" dirty="0">
                        <a:solidFill>
                          <a:schemeClr val="tx1"/>
                        </a:solidFill>
                        <a:latin typeface="한컴 고딕" panose="02000500000000000000" pitchFamily="2" charset="-127"/>
                        <a:ea typeface="한컴 고딕" panose="020005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비즈니스서버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ko-KR" altLang="ko-KR" sz="11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앱 연결 호스트 프로토콜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 (</a:t>
                      </a:r>
                      <a:r>
                        <a:rPr lang="en-US" altLang="ko-KR" sz="1100" b="0" kern="100" dirty="0" err="1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http|htts|ws|soc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) (</a:t>
                      </a:r>
                      <a:r>
                        <a:rPr lang="ko-KR" altLang="ko-KR" sz="11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소문자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)</a:t>
                      </a:r>
                      <a:endParaRPr lang="ko-KR" altLang="ko-KR" sz="1100" b="0" kern="100" dirty="0">
                        <a:solidFill>
                          <a:schemeClr val="tx1"/>
                        </a:solidFill>
                        <a:latin typeface="한컴 고딕" panose="02000500000000000000" pitchFamily="2" charset="-127"/>
                        <a:ea typeface="한컴 고딕" panose="020005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750521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100" b="0" kern="100" dirty="0" err="1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bizs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lang="ko-KR" altLang="ko-KR" sz="1100" b="0" kern="100" dirty="0" err="1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비즈서버앱명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lang="en-US" altLang="ko-KR" sz="1100" b="0" kern="100" dirty="0" err="1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host.method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 </a:t>
                      </a:r>
                      <a:endParaRPr lang="ko-KR" altLang="en-US" sz="1100" b="0" kern="100" dirty="0">
                        <a:solidFill>
                          <a:schemeClr val="tx1"/>
                        </a:solidFill>
                        <a:latin typeface="한컴 고딕" panose="02000500000000000000" pitchFamily="2" charset="-127"/>
                        <a:ea typeface="한컴 고딕" panose="020005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비즈니스서버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ko-KR" altLang="ko-KR" sz="11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앱 연결 호스트 프로토콜 메소드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 (GET|POST) (</a:t>
                      </a:r>
                      <a:r>
                        <a:rPr lang="ko-KR" altLang="ko-KR" sz="11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대문자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)</a:t>
                      </a:r>
                      <a:endParaRPr lang="ko-KR" altLang="ko-KR" sz="1100" b="0" kern="100" dirty="0">
                        <a:solidFill>
                          <a:schemeClr val="tx1"/>
                        </a:solidFill>
                        <a:latin typeface="한컴 고딕" panose="02000500000000000000" pitchFamily="2" charset="-127"/>
                        <a:ea typeface="한컴 고딕" panose="020005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041164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100" b="0" kern="100" dirty="0" err="1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bizs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lang="ko-KR" altLang="ko-KR" sz="1100" b="0" kern="100" dirty="0" err="1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비즈서버앱명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.cluster </a:t>
                      </a:r>
                      <a:endParaRPr lang="ko-KR" altLang="en-US" sz="1100" b="0" kern="100" dirty="0">
                        <a:solidFill>
                          <a:schemeClr val="tx1"/>
                        </a:solidFill>
                        <a:latin typeface="한컴 고딕" panose="02000500000000000000" pitchFamily="2" charset="-127"/>
                        <a:ea typeface="한컴 고딕" panose="020005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비즈니스서버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ko-KR" altLang="ko-KR" sz="11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앱 클러스터링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 CPU</a:t>
                      </a:r>
                      <a:r>
                        <a:rPr lang="ko-KR" altLang="ko-KR" sz="11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코어 수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 (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단순표시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)</a:t>
                      </a:r>
                      <a:endParaRPr lang="ko-KR" altLang="en-US" sz="1100" b="0" kern="100" dirty="0">
                        <a:solidFill>
                          <a:schemeClr val="tx1"/>
                        </a:solidFill>
                        <a:latin typeface="한컴 고딕" panose="02000500000000000000" pitchFamily="2" charset="-127"/>
                        <a:ea typeface="한컴 고딕" panose="020005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864102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8592FAE3-809C-761B-1647-E8194BC70E43}"/>
              </a:ext>
            </a:extLst>
          </p:cNvPr>
          <p:cNvSpPr txBox="1"/>
          <p:nvPr/>
        </p:nvSpPr>
        <p:spPr>
          <a:xfrm>
            <a:off x="1923176" y="1338261"/>
            <a:ext cx="8204782" cy="267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100" b="1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전체 앱 설정</a:t>
            </a:r>
            <a:endParaRPr lang="en-US" altLang="ko-KR" sz="1100" b="1" kern="100" dirty="0"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0A9E2E7-BCC3-0F0B-6CAC-3D63A500F81B}"/>
              </a:ext>
            </a:extLst>
          </p:cNvPr>
          <p:cNvSpPr txBox="1"/>
          <p:nvPr/>
        </p:nvSpPr>
        <p:spPr>
          <a:xfrm>
            <a:off x="10345024" y="1351248"/>
            <a:ext cx="1725016" cy="89652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altLang="ko-KR" sz="900" kern="100" dirty="0">
                <a:solidFill>
                  <a:schemeClr val="tx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* </a:t>
            </a:r>
            <a:r>
              <a:rPr lang="ko-KR" altLang="en-US" sz="900" kern="100" dirty="0">
                <a:solidFill>
                  <a:schemeClr val="tx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단순표시 </a:t>
            </a:r>
            <a:r>
              <a:rPr lang="en-US" altLang="ko-KR" sz="900" kern="100" dirty="0">
                <a:solidFill>
                  <a:schemeClr val="tx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: </a:t>
            </a:r>
            <a:r>
              <a:rPr lang="ko-KR" altLang="en-US" sz="900" kern="100" dirty="0">
                <a:solidFill>
                  <a:schemeClr val="tx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서버의 운영에 영향을 끼치는 설정이 아니라</a:t>
            </a:r>
            <a:r>
              <a:rPr lang="en-US" altLang="ko-KR" sz="900" kern="100" dirty="0">
                <a:solidFill>
                  <a:schemeClr val="tx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, </a:t>
            </a:r>
            <a:r>
              <a:rPr lang="ko-KR" altLang="en-US" sz="900" kern="100" dirty="0">
                <a:solidFill>
                  <a:schemeClr val="tx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현재 서버의 상태</a:t>
            </a:r>
            <a:r>
              <a:rPr lang="en-US" altLang="ko-KR" sz="900" kern="100" dirty="0">
                <a:solidFill>
                  <a:schemeClr val="tx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/</a:t>
            </a:r>
            <a:r>
              <a:rPr lang="ko-KR" altLang="en-US" sz="900" kern="100" dirty="0">
                <a:solidFill>
                  <a:schemeClr val="tx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정보를 단순히 표시하기 위한 항목입니다</a:t>
            </a:r>
            <a:r>
              <a:rPr lang="en-US" altLang="ko-KR" sz="900" kern="100" dirty="0">
                <a:solidFill>
                  <a:schemeClr val="tx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</a:t>
            </a:r>
            <a:endParaRPr lang="ko-KR" altLang="ko-KR" sz="900" kern="100" dirty="0"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61247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C4DC958-4778-AF03-57A0-D446EDDE1D70}"/>
              </a:ext>
            </a:extLst>
          </p:cNvPr>
          <p:cNvSpPr/>
          <p:nvPr/>
        </p:nvSpPr>
        <p:spPr>
          <a:xfrm>
            <a:off x="-2" y="0"/>
            <a:ext cx="12192000" cy="1181099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3A4D07A-476F-C75B-1AD4-B79BA2E55C0A}"/>
              </a:ext>
            </a:extLst>
          </p:cNvPr>
          <p:cNvSpPr/>
          <p:nvPr/>
        </p:nvSpPr>
        <p:spPr>
          <a:xfrm>
            <a:off x="2" y="1181099"/>
            <a:ext cx="1702964" cy="5676901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0709C71-E9FF-3913-3446-F37C3F0B3409}"/>
              </a:ext>
            </a:extLst>
          </p:cNvPr>
          <p:cNvSpPr/>
          <p:nvPr/>
        </p:nvSpPr>
        <p:spPr>
          <a:xfrm>
            <a:off x="10192624" y="1181099"/>
            <a:ext cx="1999376" cy="567690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7796D63E-FA02-0419-3E91-C4E41FA6670D}"/>
              </a:ext>
            </a:extLst>
          </p:cNvPr>
          <p:cNvSpPr txBox="1">
            <a:spLocks/>
          </p:cNvSpPr>
          <p:nvPr/>
        </p:nvSpPr>
        <p:spPr>
          <a:xfrm>
            <a:off x="8557693" y="125376"/>
            <a:ext cx="3522345" cy="2837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ko-KR" altLang="en-US" sz="1200" dirty="0" err="1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노드브레이커</a:t>
            </a:r>
            <a:r>
              <a:rPr lang="ko-KR" altLang="en-US" sz="12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</a:t>
            </a:r>
            <a:r>
              <a:rPr lang="en-US" altLang="ko-KR" sz="12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1.0 </a:t>
            </a:r>
            <a:r>
              <a:rPr lang="ko-KR" altLang="en-US" sz="12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취급설명서</a:t>
            </a: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619DD804-E7ED-ECD4-E1AF-7E826870A848}"/>
              </a:ext>
            </a:extLst>
          </p:cNvPr>
          <p:cNvSpPr txBox="1">
            <a:spLocks/>
          </p:cNvSpPr>
          <p:nvPr/>
        </p:nvSpPr>
        <p:spPr>
          <a:xfrm>
            <a:off x="1846976" y="489737"/>
            <a:ext cx="10361366" cy="5917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다</a:t>
            </a:r>
            <a:r>
              <a:rPr lang="en-US" altLang="ko-KR" sz="2400" b="1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. </a:t>
            </a:r>
            <a:r>
              <a:rPr lang="en-US" altLang="ko-KR" sz="2400" dirty="0">
                <a:solidFill>
                  <a:srgbClr val="EF6262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00. </a:t>
            </a:r>
            <a:r>
              <a:rPr lang="ko-KR" altLang="en-US" sz="2400" dirty="0">
                <a:solidFill>
                  <a:srgbClr val="EF6262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기본설치</a:t>
            </a:r>
          </a:p>
        </p:txBody>
      </p:sp>
      <p:sp>
        <p:nvSpPr>
          <p:cNvPr id="16" name="내용 개체 틀 2">
            <a:extLst>
              <a:ext uri="{FF2B5EF4-FFF2-40B4-BE49-F238E27FC236}">
                <a16:creationId xmlns:a16="http://schemas.microsoft.com/office/drawing/2014/main" id="{96477CCA-3D93-6150-A634-8603F73FD13A}"/>
              </a:ext>
            </a:extLst>
          </p:cNvPr>
          <p:cNvSpPr txBox="1">
            <a:spLocks/>
          </p:cNvSpPr>
          <p:nvPr/>
        </p:nvSpPr>
        <p:spPr>
          <a:xfrm>
            <a:off x="121960" y="1339851"/>
            <a:ext cx="1506815" cy="46481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ko-KR" altLang="ko-KR" sz="1000" b="1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가</a:t>
            </a:r>
            <a:r>
              <a:rPr lang="en-US" altLang="ko-KR" sz="1000" b="1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 </a:t>
            </a:r>
            <a:r>
              <a:rPr lang="ko-KR" altLang="ko-KR" sz="1000" b="1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개요</a:t>
            </a:r>
          </a:p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ko-KR" altLang="ko-KR" sz="1000" b="1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나</a:t>
            </a:r>
            <a:r>
              <a:rPr lang="en-US" altLang="ko-KR" sz="1000" b="1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 </a:t>
            </a:r>
            <a:r>
              <a:rPr lang="ko-KR" altLang="ko-KR" sz="1000" b="1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커스터마이징</a:t>
            </a:r>
          </a:p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ko-KR" altLang="ko-KR" sz="1000" b="1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다</a:t>
            </a:r>
            <a:r>
              <a:rPr lang="en-US" altLang="ko-KR" sz="1000" b="1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 </a:t>
            </a:r>
            <a:r>
              <a:rPr lang="ko-KR" altLang="ko-KR" sz="1000" b="1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설치</a:t>
            </a:r>
            <a:endParaRPr lang="en-US" altLang="ko-KR" sz="1000" b="1" kern="100" dirty="0">
              <a:solidFill>
                <a:schemeClr val="bg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1000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</a:t>
            </a:r>
            <a:r>
              <a:rPr lang="en-US" altLang="ko-KR" sz="800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00. </a:t>
            </a:r>
            <a:r>
              <a:rPr lang="ko-KR" altLang="ko-KR" sz="800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기본설</a:t>
            </a:r>
            <a:r>
              <a:rPr lang="ko-KR" altLang="en-US" sz="800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치</a:t>
            </a:r>
            <a:endParaRPr lang="en-US" altLang="ko-KR" sz="800" kern="100" dirty="0">
              <a:solidFill>
                <a:schemeClr val="bg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01. </a:t>
            </a:r>
            <a:r>
              <a:rPr lang="ko-KR" altLang="ko-KR" sz="800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시스템 구조</a:t>
            </a:r>
          </a:p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서버</a:t>
            </a:r>
            <a:r>
              <a:rPr lang="en-US" altLang="ko-KR" sz="800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</a:t>
            </a:r>
            <a:r>
              <a:rPr lang="ko-KR" altLang="ko-KR" sz="800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앱 설명</a:t>
            </a:r>
          </a:p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프로그램 파일 구조</a:t>
            </a:r>
          </a:p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02. </a:t>
            </a:r>
            <a:r>
              <a:rPr lang="ko-KR" altLang="ko-KR" sz="800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기타 프로그램</a:t>
            </a:r>
          </a:p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보일러</a:t>
            </a:r>
            <a:r>
              <a:rPr lang="en-US" altLang="ko-KR" sz="800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</a:t>
            </a:r>
            <a:r>
              <a:rPr lang="ko-KR" altLang="ko-KR" sz="800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플레이트</a:t>
            </a:r>
            <a:endParaRPr lang="en-US" altLang="ko-KR" sz="800" kern="100" dirty="0">
              <a:solidFill>
                <a:schemeClr val="bg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프록시 서버</a:t>
            </a:r>
            <a:r>
              <a:rPr lang="en-US" altLang="ko-KR" sz="800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</a:t>
            </a:r>
            <a:r>
              <a:rPr lang="ko-KR" altLang="ko-KR" sz="800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앱</a:t>
            </a:r>
          </a:p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가상</a:t>
            </a:r>
            <a:r>
              <a:rPr lang="en-US" altLang="ko-KR" sz="800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</a:t>
            </a:r>
            <a:r>
              <a:rPr lang="ko-KR" altLang="ko-KR" sz="800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호스트 서버</a:t>
            </a:r>
            <a:r>
              <a:rPr lang="en-US" altLang="ko-KR" sz="800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</a:t>
            </a:r>
            <a:r>
              <a:rPr lang="ko-KR" altLang="ko-KR" sz="800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앱</a:t>
            </a:r>
          </a:p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콘솔용 대량 테스트</a:t>
            </a:r>
            <a:r>
              <a:rPr lang="en-US" altLang="ko-KR" sz="800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</a:t>
            </a:r>
            <a:r>
              <a:rPr lang="ko-KR" altLang="ko-KR" sz="800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앱</a:t>
            </a:r>
          </a:p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03. </a:t>
            </a:r>
            <a:r>
              <a:rPr lang="ko-KR" altLang="ko-KR" sz="800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실행 및 운영</a:t>
            </a:r>
            <a:endParaRPr lang="en-US" altLang="ko-KR" sz="800" kern="100" dirty="0">
              <a:solidFill>
                <a:schemeClr val="bg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r>
              <a:rPr lang="ko-KR" altLang="ko-KR" sz="1000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라</a:t>
            </a:r>
            <a:r>
              <a:rPr lang="en-US" altLang="ko-KR" sz="1000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 </a:t>
            </a:r>
            <a:r>
              <a:rPr lang="ko-KR" altLang="ko-KR" sz="1000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관리자 웹사이트</a:t>
            </a:r>
            <a:endParaRPr lang="en-US" altLang="ko-KR" sz="1000" kern="100" dirty="0">
              <a:solidFill>
                <a:schemeClr val="bg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r>
              <a:rPr lang="ko-KR" altLang="ko-KR" sz="1000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마</a:t>
            </a:r>
            <a:r>
              <a:rPr lang="en-US" altLang="ko-KR" sz="1000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 </a:t>
            </a:r>
            <a:r>
              <a:rPr lang="ko-KR" altLang="ko-KR" sz="1000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기타정보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endParaRPr lang="ko-KR" altLang="en-US" sz="1100" dirty="0"/>
          </a:p>
        </p:txBody>
      </p:sp>
      <p:sp>
        <p:nvSpPr>
          <p:cNvPr id="17" name="순서도: 수행의 시작/종료 16">
            <a:extLst>
              <a:ext uri="{FF2B5EF4-FFF2-40B4-BE49-F238E27FC236}">
                <a16:creationId xmlns:a16="http://schemas.microsoft.com/office/drawing/2014/main" id="{4D131631-B183-E23B-728E-BAC43CAE738F}"/>
              </a:ext>
            </a:extLst>
          </p:cNvPr>
          <p:cNvSpPr/>
          <p:nvPr/>
        </p:nvSpPr>
        <p:spPr>
          <a:xfrm>
            <a:off x="78820" y="1778467"/>
            <a:ext cx="1549955" cy="468522"/>
          </a:xfrm>
          <a:prstGeom prst="flowChartTerminator">
            <a:avLst/>
          </a:prstGeom>
          <a:noFill/>
          <a:ln w="28575">
            <a:solidFill>
              <a:srgbClr val="EF62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10D7F12A-9549-A893-3912-EA54DB1E8325}"/>
              </a:ext>
            </a:extLst>
          </p:cNvPr>
          <p:cNvGrpSpPr/>
          <p:nvPr/>
        </p:nvGrpSpPr>
        <p:grpSpPr>
          <a:xfrm>
            <a:off x="-5856" y="0"/>
            <a:ext cx="1708822" cy="1166870"/>
            <a:chOff x="-5856" y="0"/>
            <a:chExt cx="1708822" cy="1166870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3E8DD9C3-AB32-11CC-795D-99E504FCC694}"/>
                </a:ext>
              </a:extLst>
            </p:cNvPr>
            <p:cNvSpPr/>
            <p:nvPr/>
          </p:nvSpPr>
          <p:spPr>
            <a:xfrm>
              <a:off x="2" y="0"/>
              <a:ext cx="1702964" cy="116687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B970D08E-C2EE-C82E-3909-65152A637A1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856" y="352641"/>
              <a:ext cx="1205483" cy="502761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876A465-7A43-5CCC-3361-5F5932A6C56F}"/>
              </a:ext>
            </a:extLst>
          </p:cNvPr>
          <p:cNvSpPr txBox="1"/>
          <p:nvPr/>
        </p:nvSpPr>
        <p:spPr>
          <a:xfrm>
            <a:off x="1923176" y="1371312"/>
            <a:ext cx="7540864" cy="4482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  <a:spcAft>
                <a:spcPts val="800"/>
              </a:spcAft>
            </a:pPr>
            <a:r>
              <a:rPr lang="ko-KR" altLang="en-US" sz="1100" kern="100" dirty="0" err="1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노드브레이커는</a:t>
            </a:r>
            <a:r>
              <a:rPr lang="ko-KR" altLang="en-US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Node.js v16 </a:t>
            </a:r>
            <a:r>
              <a:rPr lang="ko-KR" altLang="en-US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이상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, PM2 v5, MySQL Community v8 </a:t>
            </a:r>
            <a:r>
              <a:rPr lang="ko-KR" altLang="en-US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이상에서 실행됩니다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</a:t>
            </a:r>
          </a:p>
          <a:p>
            <a:pPr algn="just">
              <a:lnSpc>
                <a:spcPct val="130000"/>
              </a:lnSpc>
              <a:spcAft>
                <a:spcPts val="800"/>
              </a:spcAft>
            </a:pPr>
            <a:r>
              <a:rPr lang="ko-KR" altLang="en-US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설치 전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, </a:t>
            </a:r>
            <a:r>
              <a:rPr lang="ko-KR" altLang="en-US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먼저 위의 기초 프로그램들이 제대로 설치되어 있는지 확인해주시기 바랍니다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</a:t>
            </a:r>
          </a:p>
          <a:p>
            <a:pPr algn="just">
              <a:lnSpc>
                <a:spcPct val="130000"/>
              </a:lnSpc>
              <a:spcAft>
                <a:spcPts val="800"/>
              </a:spcAft>
            </a:pPr>
            <a:r>
              <a:rPr lang="ko-KR" altLang="en-US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설치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</a:t>
            </a:r>
            <a:r>
              <a:rPr lang="ko-KR" altLang="en-US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내역 및 </a:t>
            </a:r>
            <a:r>
              <a:rPr lang="ko-KR" altLang="en-US" sz="1100" kern="100" dirty="0" err="1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단축어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, </a:t>
            </a:r>
            <a:r>
              <a:rPr lang="ko-KR" altLang="en-US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스키마는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</a:t>
            </a:r>
            <a:r>
              <a:rPr lang="ko-KR" altLang="en-US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함께 </a:t>
            </a: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제공되는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install.txt, bashrc.txt, nb_10.sql </a:t>
            </a: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파일을 참고하시기 바랍니다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</a:t>
            </a:r>
            <a:endParaRPr lang="ko-KR" altLang="ko-KR" sz="1100" kern="100" dirty="0"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algn="just">
              <a:lnSpc>
                <a:spcPct val="130000"/>
              </a:lnSpc>
              <a:spcAft>
                <a:spcPts val="800"/>
              </a:spcAft>
            </a:pP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 </a:t>
            </a:r>
          </a:p>
          <a:p>
            <a:pPr algn="just">
              <a:lnSpc>
                <a:spcPct val="130000"/>
              </a:lnSpc>
              <a:spcAft>
                <a:spcPts val="800"/>
              </a:spcAft>
            </a:pP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각각의 물리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</a:t>
            </a: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서버 모두에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install.txt</a:t>
            </a: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에 소개된 정해진 위치에 최초에 제공되는 프로그램들을 복사합니다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</a:t>
            </a:r>
          </a:p>
          <a:p>
            <a:pPr algn="just">
              <a:lnSpc>
                <a:spcPct val="130000"/>
              </a:lnSpc>
              <a:spcAft>
                <a:spcPts val="800"/>
              </a:spcAft>
            </a:pP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(install.txt </a:t>
            </a: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게이트웨이 부분 예시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)</a:t>
            </a:r>
            <a:endParaRPr lang="ko-KR" altLang="ko-KR" sz="1100" kern="100" dirty="0"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algn="just">
              <a:lnSpc>
                <a:spcPct val="130000"/>
              </a:lnSpc>
              <a:spcAft>
                <a:spcPts val="800"/>
              </a:spcAft>
            </a:pPr>
            <a:r>
              <a:rPr lang="ko-KR" altLang="en-US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</a:t>
            </a:r>
            <a:r>
              <a:rPr lang="en-US" altLang="ko-KR" sz="1100" kern="100" dirty="0" err="1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Nodebreaker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/</a:t>
            </a:r>
            <a:endParaRPr lang="ko-KR" altLang="ko-KR" sz="1100" kern="100" dirty="0"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algn="just">
              <a:lnSpc>
                <a:spcPct val="130000"/>
              </a:lnSpc>
              <a:spcAft>
                <a:spcPts val="800"/>
              </a:spcAft>
            </a:pPr>
            <a:r>
              <a:rPr lang="ko-KR" altLang="en-US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  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GATE/</a:t>
            </a:r>
            <a:endParaRPr lang="ko-KR" altLang="ko-KR" sz="1100" kern="100" dirty="0"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algn="just">
              <a:lnSpc>
                <a:spcPct val="130000"/>
              </a:lnSpc>
              <a:spcAft>
                <a:spcPts val="800"/>
              </a:spcAft>
            </a:pPr>
            <a:r>
              <a:rPr lang="ko-KR" altLang="en-US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     </a:t>
            </a:r>
            <a:r>
              <a:rPr lang="en-US" altLang="ko-KR" sz="1100" kern="100" dirty="0" err="1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node_modules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/...</a:t>
            </a:r>
            <a:endParaRPr lang="ko-KR" altLang="ko-KR" sz="1100" kern="100" dirty="0"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algn="just">
              <a:lnSpc>
                <a:spcPct val="130000"/>
              </a:lnSpc>
              <a:spcAft>
                <a:spcPts val="800"/>
              </a:spcAft>
            </a:pPr>
            <a:r>
              <a:rPr lang="ko-KR" altLang="en-US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     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gateRun.js</a:t>
            </a:r>
            <a:endParaRPr lang="ko-KR" altLang="ko-KR" sz="1100" kern="100" dirty="0"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algn="just">
              <a:lnSpc>
                <a:spcPct val="130000"/>
              </a:lnSpc>
              <a:spcAft>
                <a:spcPts val="800"/>
              </a:spcAft>
            </a:pPr>
            <a:r>
              <a:rPr lang="ko-KR" altLang="en-US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     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loadApiKeys.js</a:t>
            </a:r>
            <a:endParaRPr lang="ko-KR" altLang="ko-KR" sz="1100" kern="100" dirty="0"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algn="just">
              <a:lnSpc>
                <a:spcPct val="130000"/>
              </a:lnSpc>
              <a:spcAft>
                <a:spcPts val="800"/>
              </a:spcAft>
            </a:pPr>
            <a:r>
              <a:rPr lang="ko-KR" altLang="en-US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     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00.GATE.js</a:t>
            </a:r>
            <a:endParaRPr lang="ko-KR" altLang="ko-KR" sz="1100" kern="100" dirty="0"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algn="just">
              <a:lnSpc>
                <a:spcPct val="130000"/>
              </a:lnSpc>
              <a:spcAft>
                <a:spcPts val="800"/>
              </a:spcAft>
            </a:pPr>
            <a:r>
              <a:rPr lang="ko-KR" altLang="en-US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     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10.LOGR.js</a:t>
            </a:r>
          </a:p>
          <a:p>
            <a:pPr algn="just">
              <a:lnSpc>
                <a:spcPct val="130000"/>
              </a:lnSpc>
              <a:spcAft>
                <a:spcPts val="800"/>
              </a:spcAft>
            </a:pP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위의 예시는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</a:t>
            </a:r>
            <a:r>
              <a:rPr lang="en-US" altLang="ko-KR" sz="1100" kern="100" dirty="0" err="1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Nodebreaker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/GATE/ </a:t>
            </a:r>
            <a:r>
              <a:rPr lang="ko-KR" altLang="en-US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디렉터리</a:t>
            </a: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안에 관련된 여러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</a:t>
            </a: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가지 파일들을 저장해야 함을 알려줍니다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</a:t>
            </a:r>
            <a:endParaRPr lang="ko-KR" altLang="ko-KR" sz="1100" kern="100" dirty="0"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6302BC2-F5F7-5AA8-4FE4-9E5B59E7363D}"/>
              </a:ext>
            </a:extLst>
          </p:cNvPr>
          <p:cNvSpPr txBox="1"/>
          <p:nvPr/>
        </p:nvSpPr>
        <p:spPr>
          <a:xfrm>
            <a:off x="10345024" y="1351248"/>
            <a:ext cx="1725016" cy="13120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altLang="ko-KR" sz="900" kern="100" dirty="0">
                <a:solidFill>
                  <a:schemeClr val="tx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* </a:t>
            </a:r>
            <a:r>
              <a:rPr lang="ko-KR" altLang="en-US" sz="9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스키마</a:t>
            </a:r>
            <a:r>
              <a:rPr lang="en-US" altLang="ko-KR" sz="9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: </a:t>
            </a:r>
            <a:r>
              <a:rPr lang="ko-KR" altLang="en-US" sz="9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데이터 형식을 정의한 문서로</a:t>
            </a:r>
            <a:r>
              <a:rPr lang="en-US" altLang="ko-KR" sz="9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, </a:t>
            </a:r>
            <a:r>
              <a:rPr lang="ko-KR" altLang="en-US" sz="9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일반적으로는 </a:t>
            </a:r>
            <a:r>
              <a:rPr lang="en-US" altLang="ko-KR" sz="9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DB</a:t>
            </a:r>
            <a:r>
              <a:rPr lang="ko-KR" altLang="en-US" sz="9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의 데이터 형식</a:t>
            </a:r>
            <a:r>
              <a:rPr lang="en-US" altLang="ko-KR" sz="9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/</a:t>
            </a:r>
            <a:r>
              <a:rPr lang="ko-KR" altLang="en-US" sz="900" kern="100" dirty="0" err="1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구조을</a:t>
            </a:r>
            <a:r>
              <a:rPr lang="ko-KR" altLang="en-US" sz="9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뜻하고</a:t>
            </a:r>
            <a:r>
              <a:rPr lang="en-US" altLang="ko-KR" sz="9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, </a:t>
            </a:r>
            <a:r>
              <a:rPr lang="ko-KR" altLang="en-US" sz="9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경우에 따라 모든 데이터의 형식 정의서를 의미하기도 합니다</a:t>
            </a:r>
            <a:r>
              <a:rPr lang="en-US" altLang="ko-KR" sz="9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</a:t>
            </a:r>
            <a:endParaRPr lang="ko-KR" altLang="ko-KR" sz="900" kern="100" dirty="0"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754906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C4DC958-4778-AF03-57A0-D446EDDE1D70}"/>
              </a:ext>
            </a:extLst>
          </p:cNvPr>
          <p:cNvSpPr/>
          <p:nvPr/>
        </p:nvSpPr>
        <p:spPr>
          <a:xfrm>
            <a:off x="0" y="0"/>
            <a:ext cx="12192000" cy="1181099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BD80AD2-C6E7-F39A-76B2-A3FBE3B499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6976" y="489737"/>
            <a:ext cx="10361366" cy="591746"/>
          </a:xfrm>
        </p:spPr>
        <p:txBody>
          <a:bodyPr>
            <a:norm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라</a:t>
            </a:r>
            <a:r>
              <a:rPr lang="en-US" altLang="ko-KR" sz="24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. </a:t>
            </a:r>
            <a:r>
              <a:rPr lang="en-US" altLang="ko-KR" sz="2400" dirty="0">
                <a:solidFill>
                  <a:srgbClr val="EF6262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03.</a:t>
            </a:r>
            <a:r>
              <a:rPr lang="ko-KR" altLang="en-US" sz="2400" dirty="0">
                <a:solidFill>
                  <a:srgbClr val="EF6262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운영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3A4D07A-476F-C75B-1AD4-B79BA2E55C0A}"/>
              </a:ext>
            </a:extLst>
          </p:cNvPr>
          <p:cNvSpPr/>
          <p:nvPr/>
        </p:nvSpPr>
        <p:spPr>
          <a:xfrm>
            <a:off x="2" y="1181099"/>
            <a:ext cx="1702964" cy="5676901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5F7907F-F61F-C825-00F3-7D861E7434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960" y="1339851"/>
            <a:ext cx="1506815" cy="4648199"/>
          </a:xfrm>
        </p:spPr>
        <p:txBody>
          <a:bodyPr>
            <a:noAutofit/>
          </a:bodyPr>
          <a:lstStyle/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가</a:t>
            </a:r>
            <a:r>
              <a:rPr lang="en-US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 </a:t>
            </a: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개요</a:t>
            </a:r>
          </a:p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r>
              <a:rPr lang="ko-KR" altLang="en-US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나</a:t>
            </a:r>
            <a:r>
              <a:rPr lang="en-US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 </a:t>
            </a:r>
            <a:r>
              <a:rPr lang="ko-KR" altLang="en-US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커스터마이징</a:t>
            </a:r>
            <a:endParaRPr lang="ko-KR" altLang="ko-KR" sz="1000" b="1" kern="100" dirty="0">
              <a:solidFill>
                <a:schemeClr val="bg1"/>
              </a:solidFill>
              <a:effectLst/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다</a:t>
            </a:r>
            <a:r>
              <a:rPr lang="en-US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 </a:t>
            </a: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설치</a:t>
            </a:r>
            <a:endParaRPr lang="en-US" altLang="ko-KR" sz="1000" b="1" kern="100" dirty="0">
              <a:solidFill>
                <a:schemeClr val="bg1"/>
              </a:solidFill>
              <a:effectLst/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라</a:t>
            </a:r>
            <a:r>
              <a:rPr lang="en-US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 </a:t>
            </a: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관리자 웹사이트</a:t>
            </a:r>
            <a:endParaRPr lang="en-US" altLang="ko-KR" sz="1000" b="1" kern="100" dirty="0">
              <a:solidFill>
                <a:schemeClr val="bg1"/>
              </a:solidFill>
              <a:effectLst/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01.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관리자 웹사이트 안내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02.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관제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상황판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서버목록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서버상태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서버정보</a:t>
            </a:r>
            <a:endParaRPr lang="en-US" altLang="ko-KR" sz="800" kern="100" dirty="0">
              <a:solidFill>
                <a:schemeClr val="bg1"/>
              </a:solidFill>
              <a:effectLst/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03.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운영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설정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기관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관리자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메모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04.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메소드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스키마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로그</a:t>
            </a:r>
            <a:endParaRPr lang="ko-KR" altLang="ko-KR" sz="200" b="1" kern="100" dirty="0">
              <a:solidFill>
                <a:schemeClr val="bg1"/>
              </a:solidFill>
              <a:effectLst/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마</a:t>
            </a:r>
            <a:r>
              <a:rPr lang="en-US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 </a:t>
            </a: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기타정보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endParaRPr lang="ko-KR" altLang="en-US" sz="1100" dirty="0"/>
          </a:p>
        </p:txBody>
      </p:sp>
      <p:sp>
        <p:nvSpPr>
          <p:cNvPr id="26" name="제목 1">
            <a:extLst>
              <a:ext uri="{FF2B5EF4-FFF2-40B4-BE49-F238E27FC236}">
                <a16:creationId xmlns:a16="http://schemas.microsoft.com/office/drawing/2014/main" id="{1C7E4F99-26FF-880C-C2B2-0CD2B97862FC}"/>
              </a:ext>
            </a:extLst>
          </p:cNvPr>
          <p:cNvSpPr txBox="1">
            <a:spLocks/>
          </p:cNvSpPr>
          <p:nvPr/>
        </p:nvSpPr>
        <p:spPr>
          <a:xfrm>
            <a:off x="8557693" y="125376"/>
            <a:ext cx="3522345" cy="2837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ko-KR" altLang="en-US" sz="1200" dirty="0" err="1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노드브레이커</a:t>
            </a:r>
            <a:r>
              <a:rPr lang="ko-KR" altLang="en-US" sz="12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</a:t>
            </a:r>
            <a:r>
              <a:rPr lang="en-US" altLang="ko-KR" sz="12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1.0 </a:t>
            </a:r>
            <a:r>
              <a:rPr lang="ko-KR" altLang="en-US" sz="12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취급설명서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ED190D9-F8A8-8AA6-1D91-0DEA02DEB670}"/>
              </a:ext>
            </a:extLst>
          </p:cNvPr>
          <p:cNvSpPr/>
          <p:nvPr/>
        </p:nvSpPr>
        <p:spPr>
          <a:xfrm>
            <a:off x="10192624" y="1181099"/>
            <a:ext cx="1999376" cy="567690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70E588A6-68C6-AF7F-B429-C132FE911FEF}"/>
              </a:ext>
            </a:extLst>
          </p:cNvPr>
          <p:cNvGrpSpPr/>
          <p:nvPr/>
        </p:nvGrpSpPr>
        <p:grpSpPr>
          <a:xfrm>
            <a:off x="-5856" y="0"/>
            <a:ext cx="1708822" cy="1166870"/>
            <a:chOff x="-5856" y="0"/>
            <a:chExt cx="1708822" cy="1166870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6CF3E6EF-88B4-89D3-C98C-3B1911663639}"/>
                </a:ext>
              </a:extLst>
            </p:cNvPr>
            <p:cNvSpPr/>
            <p:nvPr/>
          </p:nvSpPr>
          <p:spPr>
            <a:xfrm>
              <a:off x="2" y="0"/>
              <a:ext cx="1702964" cy="116687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997A2AEF-0868-DEC3-AC8E-D07C957C3A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856" y="352641"/>
              <a:ext cx="1205483" cy="502761"/>
            </a:xfrm>
            <a:prstGeom prst="rect">
              <a:avLst/>
            </a:prstGeom>
          </p:spPr>
        </p:pic>
      </p:grpSp>
      <p:sp>
        <p:nvSpPr>
          <p:cNvPr id="15" name="순서도: 수행의 시작/종료 14">
            <a:extLst>
              <a:ext uri="{FF2B5EF4-FFF2-40B4-BE49-F238E27FC236}">
                <a16:creationId xmlns:a16="http://schemas.microsoft.com/office/drawing/2014/main" id="{D6FE1BFF-8FC1-0587-654D-89D203764C74}"/>
              </a:ext>
            </a:extLst>
          </p:cNvPr>
          <p:cNvSpPr/>
          <p:nvPr/>
        </p:nvSpPr>
        <p:spPr>
          <a:xfrm>
            <a:off x="185460" y="3649861"/>
            <a:ext cx="1298535" cy="190498"/>
          </a:xfrm>
          <a:prstGeom prst="flowChartTerminator">
            <a:avLst/>
          </a:prstGeom>
          <a:noFill/>
          <a:ln w="28575">
            <a:solidFill>
              <a:srgbClr val="EF62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6" name="표 6">
            <a:extLst>
              <a:ext uri="{FF2B5EF4-FFF2-40B4-BE49-F238E27FC236}">
                <a16:creationId xmlns:a16="http://schemas.microsoft.com/office/drawing/2014/main" id="{02846AF2-900F-818B-7E33-8DBA2E4A12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0399850"/>
              </p:ext>
            </p:extLst>
          </p:nvPr>
        </p:nvGraphicFramePr>
        <p:xfrm>
          <a:off x="1994618" y="1672084"/>
          <a:ext cx="7943844" cy="333756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819753">
                  <a:extLst>
                    <a:ext uri="{9D8B030D-6E8A-4147-A177-3AD203B41FA5}">
                      <a16:colId xmlns:a16="http://schemas.microsoft.com/office/drawing/2014/main" val="3816403587"/>
                    </a:ext>
                  </a:extLst>
                </a:gridCol>
                <a:gridCol w="5124091">
                  <a:extLst>
                    <a:ext uri="{9D8B030D-6E8A-4147-A177-3AD203B41FA5}">
                      <a16:colId xmlns:a16="http://schemas.microsoft.com/office/drawing/2014/main" val="15932883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100" b="0" kern="100" dirty="0" err="1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bizs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lang="ko-KR" altLang="ko-KR" sz="1100" b="0" kern="100" dirty="0" err="1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비즈서버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ko-KR" altLang="ko-KR" sz="1100" b="0" kern="100" dirty="0" err="1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앱명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.name </a:t>
                      </a:r>
                      <a:endParaRPr lang="ko-KR" altLang="en-US" sz="1100" b="0" kern="100" dirty="0">
                        <a:solidFill>
                          <a:schemeClr val="tx1"/>
                        </a:solidFill>
                        <a:latin typeface="한컴 고딕" panose="02000500000000000000" pitchFamily="2" charset="-127"/>
                        <a:ea typeface="한컴 고딕" panose="020005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비즈니스서버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ko-KR" altLang="ko-KR" sz="11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앱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ko-KR" altLang="ko-KR" sz="11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명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 (</a:t>
                      </a:r>
                      <a:r>
                        <a:rPr lang="ko-KR" altLang="ko-KR" sz="11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영문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altLang="ko-KR" sz="11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띄어쓰기 없이 입력하세요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. </a:t>
                      </a:r>
                      <a:r>
                        <a:rPr lang="ko-KR" altLang="ko-KR" sz="11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데이터 키로 사용됩니다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.)</a:t>
                      </a:r>
                      <a:endParaRPr lang="ko-KR" altLang="ko-KR" sz="1100" b="0" kern="100" dirty="0">
                        <a:solidFill>
                          <a:schemeClr val="tx1"/>
                        </a:solidFill>
                        <a:latin typeface="한컴 고딕" panose="02000500000000000000" pitchFamily="2" charset="-127"/>
                        <a:ea typeface="한컴 고딕" panose="020005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288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100" b="0" kern="100" dirty="0" err="1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bizs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lang="ko-KR" altLang="ko-KR" sz="1100" b="0" kern="100" dirty="0" err="1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비즈서버앱명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lang="en-US" altLang="ko-KR" sz="1100" b="0" kern="100" dirty="0" err="1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appMemo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 </a:t>
                      </a:r>
                      <a:endParaRPr lang="ko-KR" altLang="en-US" sz="1100" b="0" kern="100" dirty="0">
                        <a:solidFill>
                          <a:schemeClr val="tx1"/>
                        </a:solidFill>
                        <a:latin typeface="한컴 고딕" panose="02000500000000000000" pitchFamily="2" charset="-127"/>
                        <a:ea typeface="한컴 고딕" panose="020005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비즈니스서버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ko-KR" altLang="ko-KR" sz="11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앱 설명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 (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단순표시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)</a:t>
                      </a:r>
                      <a:endParaRPr lang="ko-KR" altLang="en-US" sz="1100" b="0" kern="100" dirty="0">
                        <a:solidFill>
                          <a:schemeClr val="tx1"/>
                        </a:solidFill>
                        <a:latin typeface="한컴 고딕" panose="02000500000000000000" pitchFamily="2" charset="-127"/>
                        <a:ea typeface="한컴 고딕" panose="020005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524280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100" b="0" kern="100" dirty="0" err="1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bizs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lang="ko-KR" altLang="ko-KR" sz="1100" b="0" kern="100" dirty="0" err="1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비즈서버앱명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.script </a:t>
                      </a:r>
                      <a:endParaRPr lang="ko-KR" altLang="en-US" sz="1100" b="0" kern="100" dirty="0">
                        <a:solidFill>
                          <a:schemeClr val="tx1"/>
                        </a:solidFill>
                        <a:latin typeface="한컴 고딕" panose="02000500000000000000" pitchFamily="2" charset="-127"/>
                        <a:ea typeface="한컴 고딕" panose="020005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비즈니스서버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ko-KR" altLang="ko-KR" sz="11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앱 위치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 (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단순표시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)</a:t>
                      </a:r>
                      <a:endParaRPr lang="ko-KR" altLang="en-US" sz="1100" b="0" kern="100" dirty="0">
                        <a:solidFill>
                          <a:schemeClr val="tx1"/>
                        </a:solidFill>
                        <a:latin typeface="한컴 고딕" panose="02000500000000000000" pitchFamily="2" charset="-127"/>
                        <a:ea typeface="한컴 고딕" panose="020005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1453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100" b="0" kern="10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bizs.</a:t>
                      </a:r>
                      <a:r>
                        <a:rPr lang="ko-KR" altLang="ko-KR" sz="1100" b="0" kern="10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비즈서버앱명</a:t>
                      </a:r>
                      <a:r>
                        <a:rPr lang="en-US" altLang="ko-KR" sz="1100" b="0" kern="10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.admin </a:t>
                      </a:r>
                      <a:endParaRPr lang="ko-KR" altLang="en-US" sz="1100" b="0" kern="100" dirty="0">
                        <a:solidFill>
                          <a:schemeClr val="tx1"/>
                        </a:solidFill>
                        <a:latin typeface="한컴 고딕" panose="02000500000000000000" pitchFamily="2" charset="-127"/>
                        <a:ea typeface="한컴 고딕" panose="020005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비즈니스서버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ko-KR" altLang="ko-KR" sz="11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앱 관리자명과 위치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 (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단순표시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)</a:t>
                      </a:r>
                      <a:endParaRPr lang="ko-KR" altLang="en-US" sz="1100" b="0" kern="100" dirty="0">
                        <a:solidFill>
                          <a:schemeClr val="tx1"/>
                        </a:solidFill>
                        <a:latin typeface="한컴 고딕" panose="02000500000000000000" pitchFamily="2" charset="-127"/>
                        <a:ea typeface="한컴 고딕" panose="020005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5156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100" b="0" kern="100" dirty="0" err="1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bizs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lang="ko-KR" altLang="ko-KR" sz="1100" b="0" kern="100" dirty="0" err="1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비즈서버앱명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lang="en-US" altLang="ko-KR" sz="1100" b="0" kern="100" dirty="0" err="1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appDiv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 </a:t>
                      </a:r>
                      <a:endParaRPr lang="ko-KR" altLang="en-US" sz="1100" b="0" kern="100" dirty="0">
                        <a:solidFill>
                          <a:schemeClr val="tx1"/>
                        </a:solidFill>
                        <a:latin typeface="한컴 고딕" panose="02000500000000000000" pitchFamily="2" charset="-127"/>
                        <a:ea typeface="한컴 고딕" panose="020005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비즈니스서버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ko-KR" altLang="ko-KR" sz="11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앱 종류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 (biz)</a:t>
                      </a:r>
                      <a:endParaRPr lang="ko-KR" altLang="en-US" sz="1100" b="0" kern="100" dirty="0">
                        <a:solidFill>
                          <a:schemeClr val="tx1"/>
                        </a:solidFill>
                        <a:latin typeface="한컴 고딕" panose="02000500000000000000" pitchFamily="2" charset="-127"/>
                        <a:ea typeface="한컴 고딕" panose="020005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010044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100" b="0" kern="100" dirty="0" err="1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bizs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lang="ko-KR" altLang="ko-KR" sz="1100" b="0" kern="100" dirty="0" err="1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비즈서버앱명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lang="en-US" altLang="ko-KR" sz="1100" b="0" kern="100" dirty="0" err="1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machName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 </a:t>
                      </a:r>
                      <a:endParaRPr lang="ko-KR" altLang="en-US" sz="1100" b="0" kern="100" dirty="0">
                        <a:solidFill>
                          <a:schemeClr val="tx1"/>
                        </a:solidFill>
                        <a:latin typeface="한컴 고딕" panose="02000500000000000000" pitchFamily="2" charset="-127"/>
                        <a:ea typeface="한컴 고딕" panose="020005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비즈니스서버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ko-KR" altLang="ko-KR" sz="11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앱이 위치한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물리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서버명</a:t>
                      </a:r>
                      <a:endParaRPr lang="ko-KR" altLang="en-US" sz="1100" b="0" kern="100" dirty="0">
                        <a:solidFill>
                          <a:schemeClr val="tx1"/>
                        </a:solidFill>
                        <a:latin typeface="한컴 고딕" panose="02000500000000000000" pitchFamily="2" charset="-127"/>
                        <a:ea typeface="한컴 고딕" panose="020005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382675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100" b="0" kern="100" dirty="0" err="1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bizs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lang="ko-KR" altLang="ko-KR" sz="1100" b="0" kern="100" dirty="0" err="1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비즈서버앱명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lang="en-US" altLang="ko-KR" sz="1100" b="0" kern="100" dirty="0" err="1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appPort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 </a:t>
                      </a:r>
                      <a:endParaRPr lang="ko-KR" altLang="en-US" sz="1100" b="0" kern="100" dirty="0">
                        <a:solidFill>
                          <a:schemeClr val="tx1"/>
                        </a:solidFill>
                        <a:latin typeface="한컴 고딕" panose="02000500000000000000" pitchFamily="2" charset="-127"/>
                        <a:ea typeface="한컴 고딕" panose="020005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비즈니스서버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ko-KR" altLang="ko-KR" sz="11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앱 실행포트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750521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100" b="0" kern="100" dirty="0" err="1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bizs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lang="ko-KR" altLang="ko-KR" sz="1100" b="0" kern="100" dirty="0" err="1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비즈서버앱명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lang="en-US" altLang="ko-KR" sz="1100" b="0" kern="100" dirty="0" err="1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limitCnt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 </a:t>
                      </a:r>
                      <a:endParaRPr lang="ko-KR" altLang="en-US" sz="1100" b="0" kern="100" dirty="0">
                        <a:solidFill>
                          <a:schemeClr val="tx1"/>
                        </a:solidFill>
                        <a:latin typeface="한컴 고딕" panose="02000500000000000000" pitchFamily="2" charset="-127"/>
                        <a:ea typeface="한컴 고딕" panose="020005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비즈니스서버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ko-KR" altLang="ko-KR" sz="11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앱 동시접속 제한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ko-KR" altLang="ko-KR" sz="11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수</a:t>
                      </a:r>
                      <a:endParaRPr lang="ko-KR" altLang="en-US" sz="1100" b="0" kern="100" dirty="0">
                        <a:solidFill>
                          <a:schemeClr val="tx1"/>
                        </a:solidFill>
                        <a:latin typeface="한컴 고딕" panose="02000500000000000000" pitchFamily="2" charset="-127"/>
                        <a:ea typeface="한컴 고딕" panose="020005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041164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100" b="0" kern="100" dirty="0" err="1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bizs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lang="ko-KR" altLang="ko-KR" sz="1100" b="0" kern="100" dirty="0" err="1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비즈서버앱명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.cluster </a:t>
                      </a:r>
                      <a:endParaRPr lang="ko-KR" altLang="en-US" sz="1100" b="0" kern="100" dirty="0">
                        <a:solidFill>
                          <a:schemeClr val="tx1"/>
                        </a:solidFill>
                        <a:latin typeface="한컴 고딕" panose="02000500000000000000" pitchFamily="2" charset="-127"/>
                        <a:ea typeface="한컴 고딕" panose="020005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비즈니스서버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ko-KR" altLang="ko-KR" sz="11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앱 클러스터링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 CPU</a:t>
                      </a:r>
                      <a:r>
                        <a:rPr lang="ko-KR" altLang="ko-KR" sz="11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코어 수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 (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단순표시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)</a:t>
                      </a:r>
                      <a:endParaRPr lang="ko-KR" altLang="en-US" sz="1100" b="0" kern="100" dirty="0">
                        <a:solidFill>
                          <a:schemeClr val="tx1"/>
                        </a:solidFill>
                        <a:latin typeface="한컴 고딕" panose="02000500000000000000" pitchFamily="2" charset="-127"/>
                        <a:ea typeface="한컴 고딕" panose="020005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864102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8592FAE3-809C-761B-1647-E8194BC70E43}"/>
              </a:ext>
            </a:extLst>
          </p:cNvPr>
          <p:cNvSpPr txBox="1"/>
          <p:nvPr/>
        </p:nvSpPr>
        <p:spPr>
          <a:xfrm>
            <a:off x="1923176" y="1338261"/>
            <a:ext cx="8204782" cy="267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100" b="1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전체 앱 설정</a:t>
            </a:r>
            <a:endParaRPr lang="en-US" altLang="ko-KR" sz="1100" b="1" kern="100" dirty="0"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9267890-E613-46ED-669F-457B80595371}"/>
              </a:ext>
            </a:extLst>
          </p:cNvPr>
          <p:cNvSpPr txBox="1"/>
          <p:nvPr/>
        </p:nvSpPr>
        <p:spPr>
          <a:xfrm>
            <a:off x="10345024" y="1351248"/>
            <a:ext cx="1725016" cy="89652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altLang="ko-KR" sz="900" kern="100" dirty="0">
                <a:solidFill>
                  <a:schemeClr val="tx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* </a:t>
            </a:r>
            <a:r>
              <a:rPr lang="ko-KR" altLang="en-US" sz="900" kern="100" dirty="0">
                <a:solidFill>
                  <a:schemeClr val="tx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단순표시 </a:t>
            </a:r>
            <a:r>
              <a:rPr lang="en-US" altLang="ko-KR" sz="900" kern="100" dirty="0">
                <a:solidFill>
                  <a:schemeClr val="tx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: </a:t>
            </a:r>
            <a:r>
              <a:rPr lang="ko-KR" altLang="en-US" sz="900" kern="100" dirty="0">
                <a:solidFill>
                  <a:schemeClr val="tx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서버의 운영에 영향을 끼치는 설정이 아니라</a:t>
            </a:r>
            <a:r>
              <a:rPr lang="en-US" altLang="ko-KR" sz="900" kern="100" dirty="0">
                <a:solidFill>
                  <a:schemeClr val="tx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, </a:t>
            </a:r>
            <a:r>
              <a:rPr lang="ko-KR" altLang="en-US" sz="900" kern="100" dirty="0">
                <a:solidFill>
                  <a:schemeClr val="tx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현재 서버의 상태</a:t>
            </a:r>
            <a:r>
              <a:rPr lang="en-US" altLang="ko-KR" sz="900" kern="100" dirty="0">
                <a:solidFill>
                  <a:schemeClr val="tx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/</a:t>
            </a:r>
            <a:r>
              <a:rPr lang="ko-KR" altLang="en-US" sz="900" kern="100" dirty="0">
                <a:solidFill>
                  <a:schemeClr val="tx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정보를 단순히 표시하기 위한 항목입니다</a:t>
            </a:r>
            <a:r>
              <a:rPr lang="en-US" altLang="ko-KR" sz="900" kern="100" dirty="0">
                <a:solidFill>
                  <a:schemeClr val="tx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</a:t>
            </a:r>
            <a:endParaRPr lang="ko-KR" altLang="ko-KR" sz="900" kern="100" dirty="0"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055582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C4DC958-4778-AF03-57A0-D446EDDE1D70}"/>
              </a:ext>
            </a:extLst>
          </p:cNvPr>
          <p:cNvSpPr/>
          <p:nvPr/>
        </p:nvSpPr>
        <p:spPr>
          <a:xfrm>
            <a:off x="0" y="0"/>
            <a:ext cx="12192000" cy="1181099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BD80AD2-C6E7-F39A-76B2-A3FBE3B499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6976" y="489737"/>
            <a:ext cx="10361366" cy="591746"/>
          </a:xfrm>
        </p:spPr>
        <p:txBody>
          <a:bodyPr>
            <a:norm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라</a:t>
            </a:r>
            <a:r>
              <a:rPr lang="en-US" altLang="ko-KR" sz="24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. </a:t>
            </a:r>
            <a:r>
              <a:rPr lang="en-US" altLang="ko-KR" sz="2400" dirty="0">
                <a:solidFill>
                  <a:srgbClr val="EF6262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03.</a:t>
            </a:r>
            <a:r>
              <a:rPr lang="ko-KR" altLang="en-US" sz="2400" dirty="0">
                <a:solidFill>
                  <a:srgbClr val="EF6262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운영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3A4D07A-476F-C75B-1AD4-B79BA2E55C0A}"/>
              </a:ext>
            </a:extLst>
          </p:cNvPr>
          <p:cNvSpPr/>
          <p:nvPr/>
        </p:nvSpPr>
        <p:spPr>
          <a:xfrm>
            <a:off x="2" y="1181099"/>
            <a:ext cx="1702964" cy="5676901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5F7907F-F61F-C825-00F3-7D861E7434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960" y="1339851"/>
            <a:ext cx="1506815" cy="4648199"/>
          </a:xfrm>
        </p:spPr>
        <p:txBody>
          <a:bodyPr>
            <a:noAutofit/>
          </a:bodyPr>
          <a:lstStyle/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가</a:t>
            </a:r>
            <a:r>
              <a:rPr lang="en-US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 </a:t>
            </a: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개요</a:t>
            </a:r>
          </a:p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r>
              <a:rPr lang="ko-KR" altLang="en-US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나</a:t>
            </a:r>
            <a:r>
              <a:rPr lang="en-US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 </a:t>
            </a:r>
            <a:r>
              <a:rPr lang="ko-KR" altLang="en-US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커스터마이징</a:t>
            </a:r>
            <a:endParaRPr lang="ko-KR" altLang="ko-KR" sz="1000" b="1" kern="100" dirty="0">
              <a:solidFill>
                <a:schemeClr val="bg1"/>
              </a:solidFill>
              <a:effectLst/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다</a:t>
            </a:r>
            <a:r>
              <a:rPr lang="en-US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 </a:t>
            </a: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설치</a:t>
            </a:r>
            <a:endParaRPr lang="en-US" altLang="ko-KR" sz="1000" b="1" kern="100" dirty="0">
              <a:solidFill>
                <a:schemeClr val="bg1"/>
              </a:solidFill>
              <a:effectLst/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라</a:t>
            </a:r>
            <a:r>
              <a:rPr lang="en-US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 </a:t>
            </a: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관리자 웹사이트</a:t>
            </a:r>
            <a:endParaRPr lang="en-US" altLang="ko-KR" sz="1000" b="1" kern="100" dirty="0">
              <a:solidFill>
                <a:schemeClr val="bg1"/>
              </a:solidFill>
              <a:effectLst/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01.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관리자 웹사이트 안내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02.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관제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상황판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서버목록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서버상태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서버정보</a:t>
            </a:r>
            <a:endParaRPr lang="en-US" altLang="ko-KR" sz="800" kern="100" dirty="0">
              <a:solidFill>
                <a:schemeClr val="bg1"/>
              </a:solidFill>
              <a:effectLst/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03.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운영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설정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기관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관리자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메모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04.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메소드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스키마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로그</a:t>
            </a:r>
            <a:endParaRPr lang="ko-KR" altLang="ko-KR" sz="200" b="1" kern="100" dirty="0">
              <a:solidFill>
                <a:schemeClr val="bg1"/>
              </a:solidFill>
              <a:effectLst/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마</a:t>
            </a:r>
            <a:r>
              <a:rPr lang="en-US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 </a:t>
            </a: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기타정보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endParaRPr lang="ko-KR" altLang="en-US" sz="1100" dirty="0"/>
          </a:p>
        </p:txBody>
      </p:sp>
      <p:sp>
        <p:nvSpPr>
          <p:cNvPr id="26" name="제목 1">
            <a:extLst>
              <a:ext uri="{FF2B5EF4-FFF2-40B4-BE49-F238E27FC236}">
                <a16:creationId xmlns:a16="http://schemas.microsoft.com/office/drawing/2014/main" id="{1C7E4F99-26FF-880C-C2B2-0CD2B97862FC}"/>
              </a:ext>
            </a:extLst>
          </p:cNvPr>
          <p:cNvSpPr txBox="1">
            <a:spLocks/>
          </p:cNvSpPr>
          <p:nvPr/>
        </p:nvSpPr>
        <p:spPr>
          <a:xfrm>
            <a:off x="8557693" y="125376"/>
            <a:ext cx="3522345" cy="2837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ko-KR" altLang="en-US" sz="1200" dirty="0" err="1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노드브레이커</a:t>
            </a:r>
            <a:r>
              <a:rPr lang="ko-KR" altLang="en-US" sz="12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</a:t>
            </a:r>
            <a:r>
              <a:rPr lang="en-US" altLang="ko-KR" sz="12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1.0 </a:t>
            </a:r>
            <a:r>
              <a:rPr lang="ko-KR" altLang="en-US" sz="12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취급설명서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ED190D9-F8A8-8AA6-1D91-0DEA02DEB670}"/>
              </a:ext>
            </a:extLst>
          </p:cNvPr>
          <p:cNvSpPr/>
          <p:nvPr/>
        </p:nvSpPr>
        <p:spPr>
          <a:xfrm>
            <a:off x="10192624" y="1181099"/>
            <a:ext cx="1999376" cy="567690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70E588A6-68C6-AF7F-B429-C132FE911FEF}"/>
              </a:ext>
            </a:extLst>
          </p:cNvPr>
          <p:cNvGrpSpPr/>
          <p:nvPr/>
        </p:nvGrpSpPr>
        <p:grpSpPr>
          <a:xfrm>
            <a:off x="-5856" y="0"/>
            <a:ext cx="1708822" cy="1166870"/>
            <a:chOff x="-5856" y="0"/>
            <a:chExt cx="1708822" cy="1166870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6CF3E6EF-88B4-89D3-C98C-3B1911663639}"/>
                </a:ext>
              </a:extLst>
            </p:cNvPr>
            <p:cNvSpPr/>
            <p:nvPr/>
          </p:nvSpPr>
          <p:spPr>
            <a:xfrm>
              <a:off x="2" y="0"/>
              <a:ext cx="1702964" cy="116687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997A2AEF-0868-DEC3-AC8E-D07C957C3A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856" y="352641"/>
              <a:ext cx="1205483" cy="502761"/>
            </a:xfrm>
            <a:prstGeom prst="rect">
              <a:avLst/>
            </a:prstGeom>
          </p:spPr>
        </p:pic>
      </p:grpSp>
      <p:sp>
        <p:nvSpPr>
          <p:cNvPr id="15" name="순서도: 수행의 시작/종료 14">
            <a:extLst>
              <a:ext uri="{FF2B5EF4-FFF2-40B4-BE49-F238E27FC236}">
                <a16:creationId xmlns:a16="http://schemas.microsoft.com/office/drawing/2014/main" id="{D6FE1BFF-8FC1-0587-654D-89D203764C74}"/>
              </a:ext>
            </a:extLst>
          </p:cNvPr>
          <p:cNvSpPr/>
          <p:nvPr/>
        </p:nvSpPr>
        <p:spPr>
          <a:xfrm>
            <a:off x="185460" y="3662927"/>
            <a:ext cx="1298535" cy="190498"/>
          </a:xfrm>
          <a:prstGeom prst="flowChartTerminator">
            <a:avLst/>
          </a:prstGeom>
          <a:noFill/>
          <a:ln w="28575">
            <a:solidFill>
              <a:srgbClr val="EF62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6" name="표 6">
            <a:extLst>
              <a:ext uri="{FF2B5EF4-FFF2-40B4-BE49-F238E27FC236}">
                <a16:creationId xmlns:a16="http://schemas.microsoft.com/office/drawing/2014/main" id="{02846AF2-900F-818B-7E33-8DBA2E4A12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7960747"/>
              </p:ext>
            </p:extLst>
          </p:nvPr>
        </p:nvGraphicFramePr>
        <p:xfrm>
          <a:off x="1994618" y="1672084"/>
          <a:ext cx="7943844" cy="29667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819753">
                  <a:extLst>
                    <a:ext uri="{9D8B030D-6E8A-4147-A177-3AD203B41FA5}">
                      <a16:colId xmlns:a16="http://schemas.microsoft.com/office/drawing/2014/main" val="3816403587"/>
                    </a:ext>
                  </a:extLst>
                </a:gridCol>
                <a:gridCol w="5124091">
                  <a:extLst>
                    <a:ext uri="{9D8B030D-6E8A-4147-A177-3AD203B41FA5}">
                      <a16:colId xmlns:a16="http://schemas.microsoft.com/office/drawing/2014/main" val="15932883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ctrl.</a:t>
                      </a:r>
                      <a:r>
                        <a:rPr lang="ko-KR" altLang="ko-KR" sz="1100" b="0" kern="100" dirty="0" err="1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컨트롤서버앱명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.name </a:t>
                      </a:r>
                      <a:endParaRPr lang="ko-KR" altLang="en-US" sz="1100" b="0" kern="100" dirty="0">
                        <a:solidFill>
                          <a:schemeClr val="tx1"/>
                        </a:solidFill>
                        <a:latin typeface="한컴 고딕" panose="02000500000000000000" pitchFamily="2" charset="-127"/>
                        <a:ea typeface="한컴 고딕" panose="020005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ko-KR" sz="11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컨트롤서버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ko-KR" altLang="ko-KR" sz="11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앱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ko-KR" altLang="ko-KR" sz="11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명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 (</a:t>
                      </a:r>
                      <a:r>
                        <a:rPr lang="ko-KR" altLang="ko-KR" sz="11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영문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altLang="ko-KR" sz="11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띄어쓰기 없이 입력하세요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. </a:t>
                      </a:r>
                      <a:r>
                        <a:rPr lang="ko-KR" altLang="ko-KR" sz="11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데이터 키로 사용됩니다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.)</a:t>
                      </a:r>
                      <a:endParaRPr lang="ko-KR" altLang="ko-KR" sz="1100" b="0" kern="100" dirty="0">
                        <a:solidFill>
                          <a:schemeClr val="tx1"/>
                        </a:solidFill>
                        <a:latin typeface="한컴 고딕" panose="02000500000000000000" pitchFamily="2" charset="-127"/>
                        <a:ea typeface="한컴 고딕" panose="020005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288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ctrl.</a:t>
                      </a:r>
                      <a:r>
                        <a:rPr lang="ko-KR" altLang="ko-KR" sz="1100" b="0" kern="100" dirty="0" err="1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컨트롤서버앱명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lang="en-US" altLang="ko-KR" sz="1100" b="0" kern="100" dirty="0" err="1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appMemo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 </a:t>
                      </a:r>
                      <a:endParaRPr lang="ko-KR" altLang="en-US" sz="1100" b="0" kern="100" dirty="0">
                        <a:solidFill>
                          <a:schemeClr val="tx1"/>
                        </a:solidFill>
                        <a:latin typeface="한컴 고딕" panose="02000500000000000000" pitchFamily="2" charset="-127"/>
                        <a:ea typeface="한컴 고딕" panose="020005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ko-KR" sz="11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컨트롤서버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ko-KR" altLang="ko-KR" sz="11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앱 설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명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 (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단순표시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)</a:t>
                      </a:r>
                      <a:endParaRPr lang="ko-KR" altLang="en-US" sz="1100" b="0" kern="100" dirty="0">
                        <a:solidFill>
                          <a:schemeClr val="tx1"/>
                        </a:solidFill>
                        <a:latin typeface="한컴 고딕" panose="02000500000000000000" pitchFamily="2" charset="-127"/>
                        <a:ea typeface="한컴 고딕" panose="020005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524280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ctrl.</a:t>
                      </a:r>
                      <a:r>
                        <a:rPr lang="ko-KR" altLang="ko-KR" sz="1100" b="0" kern="100" dirty="0" err="1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컨트롤서버앱명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.script </a:t>
                      </a:r>
                      <a:endParaRPr lang="ko-KR" altLang="en-US" sz="1100" b="0" kern="100" dirty="0">
                        <a:solidFill>
                          <a:schemeClr val="tx1"/>
                        </a:solidFill>
                        <a:latin typeface="한컴 고딕" panose="02000500000000000000" pitchFamily="2" charset="-127"/>
                        <a:ea typeface="한컴 고딕" panose="020005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ko-KR" sz="11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컨트롤서버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ko-KR" altLang="ko-KR" sz="11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앱 위치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 (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단순표시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)</a:t>
                      </a:r>
                      <a:endParaRPr lang="ko-KR" altLang="ko-KR" sz="1100" b="0" kern="100" dirty="0">
                        <a:solidFill>
                          <a:schemeClr val="tx1"/>
                        </a:solidFill>
                        <a:latin typeface="한컴 고딕" panose="02000500000000000000" pitchFamily="2" charset="-127"/>
                        <a:ea typeface="한컴 고딕" panose="020005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1453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ctrl.</a:t>
                      </a:r>
                      <a:r>
                        <a:rPr lang="ko-KR" altLang="ko-KR" sz="1100" b="0" kern="100" dirty="0" err="1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컨트롤서버앱명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.admin </a:t>
                      </a:r>
                      <a:endParaRPr lang="ko-KR" altLang="en-US" sz="1100" b="0" kern="100" dirty="0">
                        <a:solidFill>
                          <a:schemeClr val="tx1"/>
                        </a:solidFill>
                        <a:latin typeface="한컴 고딕" panose="02000500000000000000" pitchFamily="2" charset="-127"/>
                        <a:ea typeface="한컴 고딕" panose="020005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ko-KR" sz="11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컨트롤서버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ko-KR" altLang="ko-KR" sz="11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앱 관리자명과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연락처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 (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단순표시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)</a:t>
                      </a:r>
                      <a:endParaRPr lang="ko-KR" altLang="ko-KR" sz="1100" b="0" kern="100" dirty="0">
                        <a:solidFill>
                          <a:schemeClr val="tx1"/>
                        </a:solidFill>
                        <a:latin typeface="한컴 고딕" panose="02000500000000000000" pitchFamily="2" charset="-127"/>
                        <a:ea typeface="한컴 고딕" panose="020005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5156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ctrl.</a:t>
                      </a:r>
                      <a:r>
                        <a:rPr lang="ko-KR" altLang="ko-KR" sz="1100" b="0" kern="100" dirty="0" err="1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컨트롤서버앱명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lang="en-US" altLang="ko-KR" sz="1100" b="0" kern="100" dirty="0" err="1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appDiv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 </a:t>
                      </a:r>
                      <a:endParaRPr lang="ko-KR" altLang="en-US" sz="1100" b="0" kern="100" dirty="0">
                        <a:solidFill>
                          <a:schemeClr val="tx1"/>
                        </a:solidFill>
                        <a:latin typeface="한컴 고딕" panose="02000500000000000000" pitchFamily="2" charset="-127"/>
                        <a:ea typeface="한컴 고딕" panose="020005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ko-KR" sz="11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컨트롤서버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ko-KR" altLang="ko-KR" sz="11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앱 종류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 (</a:t>
                      </a:r>
                      <a:r>
                        <a:rPr lang="en-US" altLang="ko-KR" sz="1100" b="0" kern="100" dirty="0" err="1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admn|data|logr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)</a:t>
                      </a:r>
                      <a:endParaRPr lang="ko-KR" altLang="ko-KR" sz="1100" b="0" kern="100" dirty="0">
                        <a:solidFill>
                          <a:schemeClr val="tx1"/>
                        </a:solidFill>
                        <a:latin typeface="한컴 고딕" panose="02000500000000000000" pitchFamily="2" charset="-127"/>
                        <a:ea typeface="한컴 고딕" panose="020005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010044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ctrl.</a:t>
                      </a:r>
                      <a:r>
                        <a:rPr lang="ko-KR" altLang="ko-KR" sz="1100" b="0" kern="100" dirty="0" err="1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컨트롤서버앱명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lang="en-US" altLang="ko-KR" sz="1100" b="0" kern="100" dirty="0" err="1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machName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 </a:t>
                      </a:r>
                      <a:endParaRPr lang="ko-KR" altLang="en-US" sz="1100" b="0" kern="100" dirty="0">
                        <a:solidFill>
                          <a:schemeClr val="tx1"/>
                        </a:solidFill>
                        <a:latin typeface="한컴 고딕" panose="02000500000000000000" pitchFamily="2" charset="-127"/>
                        <a:ea typeface="한컴 고딕" panose="020005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ko-KR" sz="11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컨트롤서버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ko-KR" altLang="ko-KR" sz="11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앱이 위치한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물리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서버명</a:t>
                      </a:r>
                      <a:endParaRPr lang="ko-KR" altLang="en-US" sz="1100" b="0" kern="100" dirty="0">
                        <a:solidFill>
                          <a:schemeClr val="tx1"/>
                        </a:solidFill>
                        <a:latin typeface="한컴 고딕" panose="02000500000000000000" pitchFamily="2" charset="-127"/>
                        <a:ea typeface="한컴 고딕" panose="020005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382675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ctrl.</a:t>
                      </a:r>
                      <a:r>
                        <a:rPr lang="ko-KR" altLang="ko-KR" sz="1100" b="0" kern="100" dirty="0" err="1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컨트롤서버앱명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lang="en-US" altLang="ko-KR" sz="1100" b="0" kern="100" dirty="0" err="1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appPort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 </a:t>
                      </a:r>
                      <a:endParaRPr lang="ko-KR" altLang="en-US" sz="1100" b="0" kern="100" dirty="0">
                        <a:solidFill>
                          <a:schemeClr val="tx1"/>
                        </a:solidFill>
                        <a:latin typeface="한컴 고딕" panose="02000500000000000000" pitchFamily="2" charset="-127"/>
                        <a:ea typeface="한컴 고딕" panose="020005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ko-KR" sz="11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컨트롤서버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ko-KR" altLang="ko-KR" sz="11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앱 실행포트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750521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ctrl.</a:t>
                      </a:r>
                      <a:r>
                        <a:rPr lang="ko-KR" altLang="ko-KR" sz="1100" b="0" kern="100" dirty="0" err="1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컨트롤서버앱명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.cluster </a:t>
                      </a:r>
                      <a:endParaRPr lang="ko-KR" altLang="en-US" sz="1100" b="0" kern="100" dirty="0">
                        <a:solidFill>
                          <a:schemeClr val="tx1"/>
                        </a:solidFill>
                        <a:latin typeface="한컴 고딕" panose="02000500000000000000" pitchFamily="2" charset="-127"/>
                        <a:ea typeface="한컴 고딕" panose="020005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ko-KR" sz="11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컨트롤서버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ko-KR" altLang="ko-KR" sz="11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앱 클러스터링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 CPU</a:t>
                      </a:r>
                      <a:r>
                        <a:rPr lang="ko-KR" altLang="ko-KR" sz="11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코어 수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 (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단순표시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)</a:t>
                      </a:r>
                      <a:endParaRPr lang="ko-KR" altLang="ko-KR" sz="1100" b="0" kern="100" dirty="0">
                        <a:solidFill>
                          <a:schemeClr val="tx1"/>
                        </a:solidFill>
                        <a:latin typeface="한컴 고딕" panose="02000500000000000000" pitchFamily="2" charset="-127"/>
                        <a:ea typeface="한컴 고딕" panose="020005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04116454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8592FAE3-809C-761B-1647-E8194BC70E43}"/>
              </a:ext>
            </a:extLst>
          </p:cNvPr>
          <p:cNvSpPr txBox="1"/>
          <p:nvPr/>
        </p:nvSpPr>
        <p:spPr>
          <a:xfrm>
            <a:off x="1923176" y="1338261"/>
            <a:ext cx="8204782" cy="267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100" b="1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전체 앱 설정</a:t>
            </a:r>
            <a:endParaRPr lang="en-US" altLang="ko-KR" sz="1100" b="1" kern="100" dirty="0"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13CD693-207C-5BF4-D17D-B699C8ACBC0E}"/>
              </a:ext>
            </a:extLst>
          </p:cNvPr>
          <p:cNvSpPr txBox="1"/>
          <p:nvPr/>
        </p:nvSpPr>
        <p:spPr>
          <a:xfrm>
            <a:off x="10345024" y="1351248"/>
            <a:ext cx="1725016" cy="89652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altLang="ko-KR" sz="900" kern="100" dirty="0">
                <a:solidFill>
                  <a:schemeClr val="tx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* </a:t>
            </a:r>
            <a:r>
              <a:rPr lang="ko-KR" altLang="en-US" sz="900" kern="100" dirty="0">
                <a:solidFill>
                  <a:schemeClr val="tx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단순표시 </a:t>
            </a:r>
            <a:r>
              <a:rPr lang="en-US" altLang="ko-KR" sz="900" kern="100" dirty="0">
                <a:solidFill>
                  <a:schemeClr val="tx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: </a:t>
            </a:r>
            <a:r>
              <a:rPr lang="ko-KR" altLang="en-US" sz="900" kern="100" dirty="0">
                <a:solidFill>
                  <a:schemeClr val="tx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서버의 운영에 영향을 끼치는 설정이 아니라</a:t>
            </a:r>
            <a:r>
              <a:rPr lang="en-US" altLang="ko-KR" sz="900" kern="100" dirty="0">
                <a:solidFill>
                  <a:schemeClr val="tx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, </a:t>
            </a:r>
            <a:r>
              <a:rPr lang="ko-KR" altLang="en-US" sz="900" kern="100" dirty="0">
                <a:solidFill>
                  <a:schemeClr val="tx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현재 서버의 상태</a:t>
            </a:r>
            <a:r>
              <a:rPr lang="en-US" altLang="ko-KR" sz="900" kern="100" dirty="0">
                <a:solidFill>
                  <a:schemeClr val="tx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/</a:t>
            </a:r>
            <a:r>
              <a:rPr lang="ko-KR" altLang="en-US" sz="900" kern="100" dirty="0">
                <a:solidFill>
                  <a:schemeClr val="tx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정보를 단순히 표시하기 위한 항목입니다</a:t>
            </a:r>
            <a:r>
              <a:rPr lang="en-US" altLang="ko-KR" sz="900" kern="100" dirty="0">
                <a:solidFill>
                  <a:schemeClr val="tx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</a:t>
            </a:r>
            <a:endParaRPr lang="ko-KR" altLang="ko-KR" sz="900" kern="100" dirty="0"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018887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C4DC958-4778-AF03-57A0-D446EDDE1D70}"/>
              </a:ext>
            </a:extLst>
          </p:cNvPr>
          <p:cNvSpPr/>
          <p:nvPr/>
        </p:nvSpPr>
        <p:spPr>
          <a:xfrm>
            <a:off x="0" y="0"/>
            <a:ext cx="12192000" cy="1181099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BD80AD2-C6E7-F39A-76B2-A3FBE3B499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6976" y="489737"/>
            <a:ext cx="10361366" cy="591746"/>
          </a:xfrm>
        </p:spPr>
        <p:txBody>
          <a:bodyPr>
            <a:norm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라</a:t>
            </a:r>
            <a:r>
              <a:rPr lang="en-US" altLang="ko-KR" sz="24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. </a:t>
            </a:r>
            <a:r>
              <a:rPr lang="en-US" altLang="ko-KR" sz="2400" dirty="0">
                <a:solidFill>
                  <a:srgbClr val="EF6262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03.</a:t>
            </a:r>
            <a:r>
              <a:rPr lang="ko-KR" altLang="en-US" sz="2400" dirty="0">
                <a:solidFill>
                  <a:srgbClr val="EF6262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운영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3A4D07A-476F-C75B-1AD4-B79BA2E55C0A}"/>
              </a:ext>
            </a:extLst>
          </p:cNvPr>
          <p:cNvSpPr/>
          <p:nvPr/>
        </p:nvSpPr>
        <p:spPr>
          <a:xfrm>
            <a:off x="2" y="1181099"/>
            <a:ext cx="1702964" cy="5676901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5F7907F-F61F-C825-00F3-7D861E7434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960" y="1339851"/>
            <a:ext cx="1506815" cy="4648199"/>
          </a:xfrm>
        </p:spPr>
        <p:txBody>
          <a:bodyPr>
            <a:noAutofit/>
          </a:bodyPr>
          <a:lstStyle/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가</a:t>
            </a:r>
            <a:r>
              <a:rPr lang="en-US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 </a:t>
            </a: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개요</a:t>
            </a:r>
          </a:p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r>
              <a:rPr lang="ko-KR" altLang="en-US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나</a:t>
            </a:r>
            <a:r>
              <a:rPr lang="en-US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 </a:t>
            </a:r>
            <a:r>
              <a:rPr lang="ko-KR" altLang="en-US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커스터마이징</a:t>
            </a:r>
            <a:endParaRPr lang="ko-KR" altLang="ko-KR" sz="1000" b="1" kern="100" dirty="0">
              <a:solidFill>
                <a:schemeClr val="bg1"/>
              </a:solidFill>
              <a:effectLst/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다</a:t>
            </a:r>
            <a:r>
              <a:rPr lang="en-US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 </a:t>
            </a: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설치</a:t>
            </a:r>
            <a:endParaRPr lang="en-US" altLang="ko-KR" sz="1000" b="1" kern="100" dirty="0">
              <a:solidFill>
                <a:schemeClr val="bg1"/>
              </a:solidFill>
              <a:effectLst/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라</a:t>
            </a:r>
            <a:r>
              <a:rPr lang="en-US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 </a:t>
            </a: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관리자 웹사이트</a:t>
            </a:r>
            <a:endParaRPr lang="en-US" altLang="ko-KR" sz="1000" b="1" kern="100" dirty="0">
              <a:solidFill>
                <a:schemeClr val="bg1"/>
              </a:solidFill>
              <a:effectLst/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01.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관리자 웹사이트 안내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02.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관제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상황판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서버목록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서버상태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서버정보</a:t>
            </a:r>
            <a:endParaRPr lang="en-US" altLang="ko-KR" sz="800" kern="100" dirty="0">
              <a:solidFill>
                <a:schemeClr val="bg1"/>
              </a:solidFill>
              <a:effectLst/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03.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운영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설정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기관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관리자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메모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04.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메소드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스키마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로그</a:t>
            </a:r>
            <a:endParaRPr lang="ko-KR" altLang="ko-KR" sz="200" b="1" kern="100" dirty="0">
              <a:solidFill>
                <a:schemeClr val="bg1"/>
              </a:solidFill>
              <a:effectLst/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마</a:t>
            </a:r>
            <a:r>
              <a:rPr lang="en-US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 </a:t>
            </a: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기타정보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endParaRPr lang="ko-KR" altLang="en-US" sz="1100" dirty="0"/>
          </a:p>
        </p:txBody>
      </p:sp>
      <p:sp>
        <p:nvSpPr>
          <p:cNvPr id="26" name="제목 1">
            <a:extLst>
              <a:ext uri="{FF2B5EF4-FFF2-40B4-BE49-F238E27FC236}">
                <a16:creationId xmlns:a16="http://schemas.microsoft.com/office/drawing/2014/main" id="{1C7E4F99-26FF-880C-C2B2-0CD2B97862FC}"/>
              </a:ext>
            </a:extLst>
          </p:cNvPr>
          <p:cNvSpPr txBox="1">
            <a:spLocks/>
          </p:cNvSpPr>
          <p:nvPr/>
        </p:nvSpPr>
        <p:spPr>
          <a:xfrm>
            <a:off x="8557693" y="125376"/>
            <a:ext cx="3522345" cy="2837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ko-KR" altLang="en-US" sz="1200" dirty="0" err="1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노드브레이커</a:t>
            </a:r>
            <a:r>
              <a:rPr lang="ko-KR" altLang="en-US" sz="12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</a:t>
            </a:r>
            <a:r>
              <a:rPr lang="en-US" altLang="ko-KR" sz="12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1.0 </a:t>
            </a:r>
            <a:r>
              <a:rPr lang="ko-KR" altLang="en-US" sz="12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취급설명서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ED190D9-F8A8-8AA6-1D91-0DEA02DEB670}"/>
              </a:ext>
            </a:extLst>
          </p:cNvPr>
          <p:cNvSpPr/>
          <p:nvPr/>
        </p:nvSpPr>
        <p:spPr>
          <a:xfrm>
            <a:off x="10192624" y="1181099"/>
            <a:ext cx="1999376" cy="567690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70E588A6-68C6-AF7F-B429-C132FE911FEF}"/>
              </a:ext>
            </a:extLst>
          </p:cNvPr>
          <p:cNvGrpSpPr/>
          <p:nvPr/>
        </p:nvGrpSpPr>
        <p:grpSpPr>
          <a:xfrm>
            <a:off x="-5856" y="0"/>
            <a:ext cx="1708822" cy="1166870"/>
            <a:chOff x="-5856" y="0"/>
            <a:chExt cx="1708822" cy="1166870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6CF3E6EF-88B4-89D3-C98C-3B1911663639}"/>
                </a:ext>
              </a:extLst>
            </p:cNvPr>
            <p:cNvSpPr/>
            <p:nvPr/>
          </p:nvSpPr>
          <p:spPr>
            <a:xfrm>
              <a:off x="2" y="0"/>
              <a:ext cx="1702964" cy="116687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997A2AEF-0868-DEC3-AC8E-D07C957C3A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856" y="352641"/>
              <a:ext cx="1205483" cy="502761"/>
            </a:xfrm>
            <a:prstGeom prst="rect">
              <a:avLst/>
            </a:prstGeom>
          </p:spPr>
        </p:pic>
      </p:grpSp>
      <p:sp>
        <p:nvSpPr>
          <p:cNvPr id="15" name="순서도: 수행의 시작/종료 14">
            <a:extLst>
              <a:ext uri="{FF2B5EF4-FFF2-40B4-BE49-F238E27FC236}">
                <a16:creationId xmlns:a16="http://schemas.microsoft.com/office/drawing/2014/main" id="{D6FE1BFF-8FC1-0587-654D-89D203764C74}"/>
              </a:ext>
            </a:extLst>
          </p:cNvPr>
          <p:cNvSpPr/>
          <p:nvPr/>
        </p:nvSpPr>
        <p:spPr>
          <a:xfrm>
            <a:off x="185460" y="3656394"/>
            <a:ext cx="1298535" cy="190498"/>
          </a:xfrm>
          <a:prstGeom prst="flowChartTerminator">
            <a:avLst/>
          </a:prstGeom>
          <a:noFill/>
          <a:ln w="28575">
            <a:solidFill>
              <a:srgbClr val="EF62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6" name="표 6">
            <a:extLst>
              <a:ext uri="{FF2B5EF4-FFF2-40B4-BE49-F238E27FC236}">
                <a16:creationId xmlns:a16="http://schemas.microsoft.com/office/drawing/2014/main" id="{02846AF2-900F-818B-7E33-8DBA2E4A12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601792"/>
              </p:ext>
            </p:extLst>
          </p:nvPr>
        </p:nvGraphicFramePr>
        <p:xfrm>
          <a:off x="1994618" y="1672084"/>
          <a:ext cx="7943844" cy="29667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819753">
                  <a:extLst>
                    <a:ext uri="{9D8B030D-6E8A-4147-A177-3AD203B41FA5}">
                      <a16:colId xmlns:a16="http://schemas.microsoft.com/office/drawing/2014/main" val="3816403587"/>
                    </a:ext>
                  </a:extLst>
                </a:gridCol>
                <a:gridCol w="5124091">
                  <a:extLst>
                    <a:ext uri="{9D8B030D-6E8A-4147-A177-3AD203B41FA5}">
                      <a16:colId xmlns:a16="http://schemas.microsoft.com/office/drawing/2014/main" val="15932883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demo.</a:t>
                      </a:r>
                      <a:r>
                        <a:rPr lang="ko-KR" altLang="ko-KR" sz="1100" b="0" kern="100" dirty="0" err="1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데모서버앱명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.name </a:t>
                      </a:r>
                      <a:endParaRPr lang="ko-KR" altLang="en-US" sz="1100" b="0" kern="100" dirty="0">
                        <a:solidFill>
                          <a:schemeClr val="tx1"/>
                        </a:solidFill>
                        <a:latin typeface="한컴 고딕" panose="02000500000000000000" pitchFamily="2" charset="-127"/>
                        <a:ea typeface="한컴 고딕" panose="020005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ko-KR" sz="11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데모서버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ko-KR" altLang="ko-KR" sz="1100" b="0" kern="100" dirty="0" err="1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앱명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 (</a:t>
                      </a:r>
                      <a:r>
                        <a:rPr lang="ko-KR" altLang="ko-KR" sz="11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영문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altLang="ko-KR" sz="11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띄어쓰기 없이 입력하세요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. </a:t>
                      </a:r>
                      <a:r>
                        <a:rPr lang="ko-KR" altLang="ko-KR" sz="11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데이터 키로 사용됩니다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.)</a:t>
                      </a:r>
                      <a:endParaRPr lang="ko-KR" altLang="ko-KR" sz="1100" b="0" kern="100" dirty="0">
                        <a:solidFill>
                          <a:schemeClr val="tx1"/>
                        </a:solidFill>
                        <a:latin typeface="한컴 고딕" panose="02000500000000000000" pitchFamily="2" charset="-127"/>
                        <a:ea typeface="한컴 고딕" panose="020005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288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100" b="0" kern="10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demo.</a:t>
                      </a:r>
                      <a:r>
                        <a:rPr lang="ko-KR" altLang="ko-KR" sz="1100" b="0" kern="10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데모서버앱명</a:t>
                      </a:r>
                      <a:r>
                        <a:rPr lang="en-US" altLang="ko-KR" sz="1100" b="0" kern="10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.appMemo </a:t>
                      </a:r>
                      <a:endParaRPr lang="ko-KR" altLang="en-US" sz="1100" b="0" kern="100" dirty="0">
                        <a:solidFill>
                          <a:schemeClr val="tx1"/>
                        </a:solidFill>
                        <a:latin typeface="한컴 고딕" panose="02000500000000000000" pitchFamily="2" charset="-127"/>
                        <a:ea typeface="한컴 고딕" panose="020005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ko-KR" sz="11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데모서버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ko-KR" altLang="ko-KR" sz="11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앱 설명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 (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단순표시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)</a:t>
                      </a:r>
                      <a:endParaRPr lang="ko-KR" altLang="ko-KR" sz="1100" b="0" kern="100" dirty="0">
                        <a:solidFill>
                          <a:schemeClr val="tx1"/>
                        </a:solidFill>
                        <a:latin typeface="한컴 고딕" panose="02000500000000000000" pitchFamily="2" charset="-127"/>
                        <a:ea typeface="한컴 고딕" panose="020005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524280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100" b="0" kern="10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demo.</a:t>
                      </a:r>
                      <a:r>
                        <a:rPr lang="ko-KR" altLang="ko-KR" sz="1100" b="0" kern="10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데모서버앱명</a:t>
                      </a:r>
                      <a:r>
                        <a:rPr lang="en-US" altLang="ko-KR" sz="1100" b="0" kern="10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.script </a:t>
                      </a:r>
                      <a:endParaRPr lang="ko-KR" altLang="en-US" sz="1100" b="0" kern="100" dirty="0">
                        <a:solidFill>
                          <a:schemeClr val="tx1"/>
                        </a:solidFill>
                        <a:latin typeface="한컴 고딕" panose="02000500000000000000" pitchFamily="2" charset="-127"/>
                        <a:ea typeface="한컴 고딕" panose="020005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ko-KR" sz="11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데모서버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ko-KR" altLang="ko-KR" sz="11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앱 위치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1453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100" b="0" kern="10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demo.</a:t>
                      </a:r>
                      <a:r>
                        <a:rPr lang="ko-KR" altLang="ko-KR" sz="1100" b="0" kern="10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데모서버앱명</a:t>
                      </a:r>
                      <a:r>
                        <a:rPr lang="en-US" altLang="ko-KR" sz="1100" b="0" kern="10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.admin </a:t>
                      </a:r>
                      <a:endParaRPr lang="ko-KR" altLang="en-US" sz="1100" b="0" kern="100" dirty="0">
                        <a:solidFill>
                          <a:schemeClr val="tx1"/>
                        </a:solidFill>
                        <a:latin typeface="한컴 고딕" panose="02000500000000000000" pitchFamily="2" charset="-127"/>
                        <a:ea typeface="한컴 고딕" panose="020005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ko-KR" sz="11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데모서버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ko-KR" altLang="ko-KR" sz="11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앱 관리자명과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연락처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 (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단순표시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)</a:t>
                      </a:r>
                      <a:endParaRPr lang="ko-KR" altLang="ko-KR" sz="1100" b="0" kern="100" dirty="0">
                        <a:solidFill>
                          <a:schemeClr val="tx1"/>
                        </a:solidFill>
                        <a:latin typeface="한컴 고딕" panose="02000500000000000000" pitchFamily="2" charset="-127"/>
                        <a:ea typeface="한컴 고딕" panose="020005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5156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100" b="0" kern="10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demo.</a:t>
                      </a:r>
                      <a:r>
                        <a:rPr lang="ko-KR" altLang="ko-KR" sz="1100" b="0" kern="10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데모서버앱명</a:t>
                      </a:r>
                      <a:r>
                        <a:rPr lang="en-US" altLang="ko-KR" sz="1100" b="0" kern="10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.appDiv </a:t>
                      </a:r>
                      <a:endParaRPr lang="ko-KR" altLang="en-US" sz="1100" b="0" kern="100" dirty="0">
                        <a:solidFill>
                          <a:schemeClr val="tx1"/>
                        </a:solidFill>
                        <a:latin typeface="한컴 고딕" panose="02000500000000000000" pitchFamily="2" charset="-127"/>
                        <a:ea typeface="한컴 고딕" panose="020005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ko-KR" sz="11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데모서버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ko-KR" altLang="ko-KR" sz="11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앱 종류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 (demo)</a:t>
                      </a:r>
                      <a:endParaRPr lang="ko-KR" altLang="ko-KR" sz="1100" b="0" kern="100" dirty="0">
                        <a:solidFill>
                          <a:schemeClr val="tx1"/>
                        </a:solidFill>
                        <a:latin typeface="한컴 고딕" panose="02000500000000000000" pitchFamily="2" charset="-127"/>
                        <a:ea typeface="한컴 고딕" panose="020005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010044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100" b="0" kern="10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demo.</a:t>
                      </a:r>
                      <a:r>
                        <a:rPr lang="ko-KR" altLang="ko-KR" sz="1100" b="0" kern="10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데모서버앱명</a:t>
                      </a:r>
                      <a:r>
                        <a:rPr lang="en-US" altLang="ko-KR" sz="1100" b="0" kern="10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.machName </a:t>
                      </a:r>
                      <a:endParaRPr lang="ko-KR" altLang="en-US" sz="1100" b="0" kern="100" dirty="0">
                        <a:solidFill>
                          <a:schemeClr val="tx1"/>
                        </a:solidFill>
                        <a:latin typeface="한컴 고딕" panose="02000500000000000000" pitchFamily="2" charset="-127"/>
                        <a:ea typeface="한컴 고딕" panose="020005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ko-KR" sz="11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데모서버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ko-KR" altLang="ko-KR" sz="11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앱이 위치한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물리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서버명</a:t>
                      </a:r>
                      <a:endParaRPr lang="ko-KR" altLang="ko-KR" sz="1100" b="0" kern="100" dirty="0">
                        <a:solidFill>
                          <a:schemeClr val="tx1"/>
                        </a:solidFill>
                        <a:latin typeface="한컴 고딕" panose="02000500000000000000" pitchFamily="2" charset="-127"/>
                        <a:ea typeface="한컴 고딕" panose="020005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382675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100" b="0" kern="10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demo.</a:t>
                      </a:r>
                      <a:r>
                        <a:rPr lang="ko-KR" altLang="ko-KR" sz="1100" b="0" kern="10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데모서버앱명</a:t>
                      </a:r>
                      <a:r>
                        <a:rPr lang="en-US" altLang="ko-KR" sz="1100" b="0" kern="10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.appPort </a:t>
                      </a:r>
                      <a:endParaRPr lang="ko-KR" altLang="en-US" sz="1100" b="0" kern="100" dirty="0">
                        <a:solidFill>
                          <a:schemeClr val="tx1"/>
                        </a:solidFill>
                        <a:latin typeface="한컴 고딕" panose="02000500000000000000" pitchFamily="2" charset="-127"/>
                        <a:ea typeface="한컴 고딕" panose="020005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ko-KR" sz="1100" b="0" kern="10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데모서버앱 실행포트</a:t>
                      </a:r>
                      <a:endParaRPr lang="ko-KR" altLang="ko-KR" sz="1100" b="0" kern="100" dirty="0">
                        <a:solidFill>
                          <a:schemeClr val="tx1"/>
                        </a:solidFill>
                        <a:latin typeface="한컴 고딕" panose="02000500000000000000" pitchFamily="2" charset="-127"/>
                        <a:ea typeface="한컴 고딕" panose="020005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750521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demo.</a:t>
                      </a:r>
                      <a:r>
                        <a:rPr lang="ko-KR" altLang="ko-KR" sz="1100" b="0" kern="100" dirty="0" err="1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데모서버앱명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.cluster </a:t>
                      </a:r>
                      <a:endParaRPr lang="ko-KR" altLang="en-US" sz="1100" b="0" kern="100" dirty="0">
                        <a:solidFill>
                          <a:schemeClr val="tx1"/>
                        </a:solidFill>
                        <a:latin typeface="한컴 고딕" panose="02000500000000000000" pitchFamily="2" charset="-127"/>
                        <a:ea typeface="한컴 고딕" panose="020005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ko-KR" sz="11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데모서버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ko-KR" altLang="ko-KR" sz="11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앱 클러스터링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 CPU</a:t>
                      </a:r>
                      <a:r>
                        <a:rPr lang="ko-KR" altLang="ko-KR" sz="11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코어 수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 (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단순표시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  <a:cs typeface="Times New Roman" panose="02020603050405020304" pitchFamily="18" charset="0"/>
                        </a:rPr>
                        <a:t>)</a:t>
                      </a:r>
                      <a:endParaRPr lang="ko-KR" altLang="ko-KR" sz="1100" b="0" kern="100" dirty="0">
                        <a:solidFill>
                          <a:schemeClr val="tx1"/>
                        </a:solidFill>
                        <a:latin typeface="한컴 고딕" panose="02000500000000000000" pitchFamily="2" charset="-127"/>
                        <a:ea typeface="한컴 고딕" panose="020005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04116454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8592FAE3-809C-761B-1647-E8194BC70E43}"/>
              </a:ext>
            </a:extLst>
          </p:cNvPr>
          <p:cNvSpPr txBox="1"/>
          <p:nvPr/>
        </p:nvSpPr>
        <p:spPr>
          <a:xfrm>
            <a:off x="1923176" y="1338261"/>
            <a:ext cx="8204782" cy="267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100" b="1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전체 앱 설정</a:t>
            </a:r>
            <a:endParaRPr lang="en-US" altLang="ko-KR" sz="1100" b="1" kern="100" dirty="0"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D99F544-6C11-5274-E95B-0DE5CAC897E6}"/>
              </a:ext>
            </a:extLst>
          </p:cNvPr>
          <p:cNvSpPr txBox="1"/>
          <p:nvPr/>
        </p:nvSpPr>
        <p:spPr>
          <a:xfrm>
            <a:off x="10345024" y="1351248"/>
            <a:ext cx="1725016" cy="89652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altLang="ko-KR" sz="900" kern="100" dirty="0">
                <a:solidFill>
                  <a:schemeClr val="tx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* </a:t>
            </a:r>
            <a:r>
              <a:rPr lang="ko-KR" altLang="en-US" sz="900" kern="100" dirty="0">
                <a:solidFill>
                  <a:schemeClr val="tx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단순표시 </a:t>
            </a:r>
            <a:r>
              <a:rPr lang="en-US" altLang="ko-KR" sz="900" kern="100" dirty="0">
                <a:solidFill>
                  <a:schemeClr val="tx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: </a:t>
            </a:r>
            <a:r>
              <a:rPr lang="ko-KR" altLang="en-US" sz="900" kern="100" dirty="0">
                <a:solidFill>
                  <a:schemeClr val="tx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서버의 운영에 영향을 끼치는 설정이 아니라</a:t>
            </a:r>
            <a:r>
              <a:rPr lang="en-US" altLang="ko-KR" sz="900" kern="100" dirty="0">
                <a:solidFill>
                  <a:schemeClr val="tx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, </a:t>
            </a:r>
            <a:r>
              <a:rPr lang="ko-KR" altLang="en-US" sz="900" kern="100" dirty="0">
                <a:solidFill>
                  <a:schemeClr val="tx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현재 서버의 상태</a:t>
            </a:r>
            <a:r>
              <a:rPr lang="en-US" altLang="ko-KR" sz="900" kern="100" dirty="0">
                <a:solidFill>
                  <a:schemeClr val="tx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/</a:t>
            </a:r>
            <a:r>
              <a:rPr lang="ko-KR" altLang="en-US" sz="900" kern="100" dirty="0">
                <a:solidFill>
                  <a:schemeClr val="tx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정보를 단순히 표시하기 위한 항목입니다</a:t>
            </a:r>
            <a:r>
              <a:rPr lang="en-US" altLang="ko-KR" sz="900" kern="100" dirty="0">
                <a:solidFill>
                  <a:schemeClr val="tx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</a:t>
            </a:r>
            <a:endParaRPr lang="ko-KR" altLang="ko-KR" sz="900" kern="100" dirty="0"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43220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C4DC958-4778-AF03-57A0-D446EDDE1D70}"/>
              </a:ext>
            </a:extLst>
          </p:cNvPr>
          <p:cNvSpPr/>
          <p:nvPr/>
        </p:nvSpPr>
        <p:spPr>
          <a:xfrm>
            <a:off x="0" y="0"/>
            <a:ext cx="12192000" cy="1181099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BD80AD2-C6E7-F39A-76B2-A3FBE3B499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6976" y="489737"/>
            <a:ext cx="10361366" cy="591746"/>
          </a:xfrm>
        </p:spPr>
        <p:txBody>
          <a:bodyPr>
            <a:norm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라</a:t>
            </a:r>
            <a:r>
              <a:rPr lang="en-US" altLang="ko-KR" sz="24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. </a:t>
            </a:r>
            <a:r>
              <a:rPr lang="en-US" altLang="ko-KR" sz="2400" dirty="0">
                <a:solidFill>
                  <a:srgbClr val="EF6262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03.</a:t>
            </a:r>
            <a:r>
              <a:rPr lang="ko-KR" altLang="en-US" sz="2400" dirty="0">
                <a:solidFill>
                  <a:srgbClr val="EF6262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운영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3A4D07A-476F-C75B-1AD4-B79BA2E55C0A}"/>
              </a:ext>
            </a:extLst>
          </p:cNvPr>
          <p:cNvSpPr/>
          <p:nvPr/>
        </p:nvSpPr>
        <p:spPr>
          <a:xfrm>
            <a:off x="2" y="1181099"/>
            <a:ext cx="1702964" cy="5676901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5F7907F-F61F-C825-00F3-7D861E7434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960" y="1339851"/>
            <a:ext cx="1506815" cy="4648199"/>
          </a:xfrm>
        </p:spPr>
        <p:txBody>
          <a:bodyPr>
            <a:noAutofit/>
          </a:bodyPr>
          <a:lstStyle/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가</a:t>
            </a:r>
            <a:r>
              <a:rPr lang="en-US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 </a:t>
            </a: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개요</a:t>
            </a:r>
          </a:p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r>
              <a:rPr lang="ko-KR" altLang="en-US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나</a:t>
            </a:r>
            <a:r>
              <a:rPr lang="en-US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 </a:t>
            </a:r>
            <a:r>
              <a:rPr lang="ko-KR" altLang="en-US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커스터마이징</a:t>
            </a:r>
            <a:endParaRPr lang="ko-KR" altLang="ko-KR" sz="1000" b="1" kern="100" dirty="0">
              <a:solidFill>
                <a:schemeClr val="bg1"/>
              </a:solidFill>
              <a:effectLst/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다</a:t>
            </a:r>
            <a:r>
              <a:rPr lang="en-US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 </a:t>
            </a: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설치</a:t>
            </a:r>
            <a:endParaRPr lang="en-US" altLang="ko-KR" sz="1000" b="1" kern="100" dirty="0">
              <a:solidFill>
                <a:schemeClr val="bg1"/>
              </a:solidFill>
              <a:effectLst/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라</a:t>
            </a:r>
            <a:r>
              <a:rPr lang="en-US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 </a:t>
            </a: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관리자 웹사이트</a:t>
            </a:r>
            <a:endParaRPr lang="en-US" altLang="ko-KR" sz="1000" b="1" kern="100" dirty="0">
              <a:solidFill>
                <a:schemeClr val="bg1"/>
              </a:solidFill>
              <a:effectLst/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01.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관리자 웹사이트 안내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02.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관제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상황판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서버목록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서버상태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서버정보</a:t>
            </a:r>
            <a:endParaRPr lang="en-US" altLang="ko-KR" sz="800" kern="100" dirty="0">
              <a:solidFill>
                <a:schemeClr val="bg1"/>
              </a:solidFill>
              <a:effectLst/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03.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운영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설정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기관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관리자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메모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04.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메소드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스키마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로그</a:t>
            </a:r>
            <a:endParaRPr lang="ko-KR" altLang="ko-KR" sz="200" b="1" kern="100" dirty="0">
              <a:solidFill>
                <a:schemeClr val="bg1"/>
              </a:solidFill>
              <a:effectLst/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마</a:t>
            </a:r>
            <a:r>
              <a:rPr lang="en-US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 </a:t>
            </a: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기타정보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endParaRPr lang="ko-KR" altLang="en-US" sz="1100" dirty="0"/>
          </a:p>
        </p:txBody>
      </p:sp>
      <p:sp>
        <p:nvSpPr>
          <p:cNvPr id="26" name="제목 1">
            <a:extLst>
              <a:ext uri="{FF2B5EF4-FFF2-40B4-BE49-F238E27FC236}">
                <a16:creationId xmlns:a16="http://schemas.microsoft.com/office/drawing/2014/main" id="{1C7E4F99-26FF-880C-C2B2-0CD2B97862FC}"/>
              </a:ext>
            </a:extLst>
          </p:cNvPr>
          <p:cNvSpPr txBox="1">
            <a:spLocks/>
          </p:cNvSpPr>
          <p:nvPr/>
        </p:nvSpPr>
        <p:spPr>
          <a:xfrm>
            <a:off x="8557693" y="125376"/>
            <a:ext cx="3522345" cy="2837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ko-KR" altLang="en-US" sz="1200" dirty="0" err="1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노드브레이커</a:t>
            </a:r>
            <a:r>
              <a:rPr lang="ko-KR" altLang="en-US" sz="12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</a:t>
            </a:r>
            <a:r>
              <a:rPr lang="en-US" altLang="ko-KR" sz="12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1.0 </a:t>
            </a:r>
            <a:r>
              <a:rPr lang="ko-KR" altLang="en-US" sz="12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취급설명서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ED190D9-F8A8-8AA6-1D91-0DEA02DEB670}"/>
              </a:ext>
            </a:extLst>
          </p:cNvPr>
          <p:cNvSpPr/>
          <p:nvPr/>
        </p:nvSpPr>
        <p:spPr>
          <a:xfrm>
            <a:off x="10192624" y="1181099"/>
            <a:ext cx="1999376" cy="567690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70E588A6-68C6-AF7F-B429-C132FE911FEF}"/>
              </a:ext>
            </a:extLst>
          </p:cNvPr>
          <p:cNvGrpSpPr/>
          <p:nvPr/>
        </p:nvGrpSpPr>
        <p:grpSpPr>
          <a:xfrm>
            <a:off x="-5856" y="0"/>
            <a:ext cx="1708822" cy="1166870"/>
            <a:chOff x="-5856" y="0"/>
            <a:chExt cx="1708822" cy="1166870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6CF3E6EF-88B4-89D3-C98C-3B1911663639}"/>
                </a:ext>
              </a:extLst>
            </p:cNvPr>
            <p:cNvSpPr/>
            <p:nvPr/>
          </p:nvSpPr>
          <p:spPr>
            <a:xfrm>
              <a:off x="2" y="0"/>
              <a:ext cx="1702964" cy="116687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997A2AEF-0868-DEC3-AC8E-D07C957C3A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856" y="352641"/>
              <a:ext cx="1205483" cy="502761"/>
            </a:xfrm>
            <a:prstGeom prst="rect">
              <a:avLst/>
            </a:prstGeom>
          </p:spPr>
        </p:pic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EC4810CA-FB32-B660-C292-CB7AA25143BD}"/>
              </a:ext>
            </a:extLst>
          </p:cNvPr>
          <p:cNvSpPr txBox="1"/>
          <p:nvPr/>
        </p:nvSpPr>
        <p:spPr>
          <a:xfrm>
            <a:off x="1923176" y="1371312"/>
            <a:ext cx="8204782" cy="267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100" b="1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설정 방법</a:t>
            </a:r>
            <a:endParaRPr lang="ko-KR" altLang="ko-KR" sz="1100" b="1" kern="100" dirty="0"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</p:txBody>
      </p:sp>
      <p:sp>
        <p:nvSpPr>
          <p:cNvPr id="15" name="순서도: 수행의 시작/종료 14">
            <a:extLst>
              <a:ext uri="{FF2B5EF4-FFF2-40B4-BE49-F238E27FC236}">
                <a16:creationId xmlns:a16="http://schemas.microsoft.com/office/drawing/2014/main" id="{D6FE1BFF-8FC1-0587-654D-89D203764C74}"/>
              </a:ext>
            </a:extLst>
          </p:cNvPr>
          <p:cNvSpPr/>
          <p:nvPr/>
        </p:nvSpPr>
        <p:spPr>
          <a:xfrm>
            <a:off x="185460" y="3656394"/>
            <a:ext cx="1298535" cy="190498"/>
          </a:xfrm>
          <a:prstGeom prst="flowChartTerminator">
            <a:avLst/>
          </a:prstGeom>
          <a:noFill/>
          <a:ln w="28575">
            <a:solidFill>
              <a:srgbClr val="EF62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9ACF564-ACE2-F222-B2A5-89A5E725B1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3197" y="1740685"/>
            <a:ext cx="3208697" cy="374600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BC08030-5B93-28B1-D2D9-65E6F355FF5C}"/>
              </a:ext>
            </a:extLst>
          </p:cNvPr>
          <p:cNvSpPr txBox="1"/>
          <p:nvPr/>
        </p:nvSpPr>
        <p:spPr>
          <a:xfrm>
            <a:off x="5310231" y="1670900"/>
            <a:ext cx="4376402" cy="48487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ko-KR" altLang="en-US" sz="1100" kern="100" dirty="0" err="1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노드브레이커의</a:t>
            </a: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설정은 매우 복잡하고 민감한 부분입니다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</a:t>
            </a:r>
          </a:p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</a:t>
            </a: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사전에 설치된 기본 </a:t>
            </a:r>
            <a:r>
              <a:rPr lang="ko-KR" altLang="ko-KR" sz="1100" kern="100" dirty="0" err="1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설정값이</a:t>
            </a: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되도록 유지되는 것이 좋지만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, </a:t>
            </a: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부득이하게 변경되어</a:t>
            </a:r>
            <a:r>
              <a:rPr lang="ko-KR" altLang="en-US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야 </a:t>
            </a: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할 경우가 있습니다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</a:t>
            </a:r>
          </a:p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먼저 우측 상단의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[</a:t>
            </a: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설정 수정하기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] </a:t>
            </a: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버튼을 눌러 입력창을 띄웁니다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 </a:t>
            </a:r>
          </a:p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짙은 회색의 바탕색에 흰 글자가 나타나면 수정</a:t>
            </a:r>
            <a:r>
              <a:rPr lang="ko-KR" altLang="en-US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에 </a:t>
            </a: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창이 오픈 된 것입니다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 </a:t>
            </a:r>
          </a:p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수정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</a:t>
            </a: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창 아래에는 붉은색의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[</a:t>
            </a: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설정 저장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]</a:t>
            </a: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이 있으므로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, </a:t>
            </a: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내용을 수정한 뒤 곧바로 저장이 가능합니다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 </a:t>
            </a: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수정을 취소하려면 다시 우측 상단의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[</a:t>
            </a: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수정 취소하기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] </a:t>
            </a: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버튼을 </a:t>
            </a:r>
            <a:r>
              <a:rPr lang="ko-KR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눌러 원</a:t>
            </a:r>
            <a:r>
              <a:rPr lang="ko-KR" altLang="en-US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상복구 </a:t>
            </a: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할 수 있습니다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</a:t>
            </a:r>
            <a:endParaRPr lang="ko-KR" altLang="ko-KR" sz="1100" kern="100" dirty="0"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수정 내용은 철저하게 표준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</a:t>
            </a:r>
            <a:r>
              <a:rPr lang="en-US" altLang="ko-KR" sz="1100" kern="100" dirty="0" err="1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json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</a:t>
            </a: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표기법을 따라야 합니다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 </a:t>
            </a:r>
          </a:p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저장 명령을 받으면 </a:t>
            </a:r>
            <a:r>
              <a:rPr lang="ko-KR" altLang="en-US" sz="1100" kern="100" dirty="0" err="1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노드브레이커는</a:t>
            </a: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자동으로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</a:t>
            </a:r>
            <a:r>
              <a:rPr lang="en-US" altLang="ko-KR" sz="1100" kern="100" dirty="0" err="1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json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</a:t>
            </a: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표기법 검사를 하게 되며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, </a:t>
            </a: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문제가 없을 경우 곧바로 저장됩니다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 </a:t>
            </a: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에러가 발생할 경우 저장되지 않습니다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 </a:t>
            </a:r>
          </a:p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저장된 내용은 모든 </a:t>
            </a:r>
            <a:r>
              <a:rPr lang="ko-KR" altLang="en-US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물리 서버로</a:t>
            </a: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자동 브로드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</a:t>
            </a: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캐스팅되어 전체 시스템이 동일한 </a:t>
            </a:r>
            <a:r>
              <a:rPr lang="ko-KR" altLang="ko-KR" sz="1100" kern="100" dirty="0" err="1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설정값을</a:t>
            </a: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갖게 됩니다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 </a:t>
            </a:r>
            <a:r>
              <a:rPr lang="ko-KR" altLang="en-US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설</a:t>
            </a: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정이 끝나더라도 자동으로 모든 서버가 내용을 적용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</a:t>
            </a: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받는 것은 아닙니다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 </a:t>
            </a: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반드시 해당 서버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, </a:t>
            </a: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혹은 전체 서버를 재시동 해야 실제 적용됩니다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</a:t>
            </a:r>
            <a:endParaRPr lang="ko-KR" altLang="ko-KR" sz="1100" kern="100" dirty="0"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9D4B8C7-300A-2998-05E6-2BC01F954066}"/>
              </a:ext>
            </a:extLst>
          </p:cNvPr>
          <p:cNvSpPr txBox="1"/>
          <p:nvPr/>
        </p:nvSpPr>
        <p:spPr>
          <a:xfrm>
            <a:off x="10237623" y="1351248"/>
            <a:ext cx="1878175" cy="4216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ko-KR" altLang="ko-KR" sz="900" b="1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표준</a:t>
            </a:r>
            <a:r>
              <a:rPr lang="en-US" altLang="ko-KR" sz="900" b="1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</a:t>
            </a:r>
            <a:r>
              <a:rPr lang="en-US" altLang="ko-KR" sz="900" b="1" kern="100" dirty="0" err="1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json</a:t>
            </a:r>
            <a:r>
              <a:rPr lang="en-US" altLang="ko-KR" sz="900" b="1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</a:t>
            </a:r>
            <a:r>
              <a:rPr lang="ko-KR" altLang="ko-KR" sz="900" b="1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유의사항</a:t>
            </a:r>
            <a:endParaRPr lang="en-US" altLang="ko-KR" sz="900" b="1" kern="100" dirty="0"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ko-KR" altLang="ko-KR" sz="9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모든 키 값은 </a:t>
            </a:r>
            <a:r>
              <a:rPr lang="ko-KR" altLang="en-US" sz="9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큰</a:t>
            </a:r>
            <a:r>
              <a:rPr lang="ko-KR" altLang="ko-KR" sz="9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따옴표</a:t>
            </a:r>
            <a:r>
              <a:rPr lang="en-US" altLang="ko-KR" sz="9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(")</a:t>
            </a:r>
            <a:r>
              <a:rPr lang="ko-KR" altLang="ko-KR" sz="9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로 감싸야 합니다</a:t>
            </a:r>
            <a:r>
              <a:rPr lang="en-US" altLang="ko-KR" sz="9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 </a:t>
            </a: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altLang="ko-KR" sz="9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{a:1}&lt;=</a:t>
            </a:r>
            <a:r>
              <a:rPr lang="ko-KR" altLang="ko-KR" sz="9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에러발생</a:t>
            </a:r>
            <a:r>
              <a:rPr lang="en-US" altLang="ko-KR" sz="9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{"a":1,"b":true,"c":"str"}&lt;=</a:t>
            </a:r>
            <a:r>
              <a:rPr lang="ko-KR" altLang="ko-KR" sz="9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정상</a:t>
            </a: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ko-KR" altLang="ko-KR" sz="9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여러 객체 혹은 배열을 나열할 경우 마지막에는 </a:t>
            </a:r>
            <a:r>
              <a:rPr lang="ko-KR" altLang="en-US" sz="9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쉼</a:t>
            </a:r>
            <a:r>
              <a:rPr lang="ko-KR" altLang="ko-KR" sz="9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표가 있어서는 안됩니다</a:t>
            </a:r>
            <a:endParaRPr lang="en-US" altLang="ko-KR" sz="900" kern="100" dirty="0"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altLang="ko-KR" sz="9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[1,2,3,]&lt;=</a:t>
            </a:r>
            <a:r>
              <a:rPr lang="ko-KR" altLang="ko-KR" sz="9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에러발생</a:t>
            </a:r>
            <a:endParaRPr lang="en-US" altLang="ko-KR" sz="900" kern="100" dirty="0"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altLang="ko-KR" sz="9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[1,2,3]&lt;=</a:t>
            </a:r>
            <a:r>
              <a:rPr lang="ko-KR" altLang="ko-KR" sz="9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정상</a:t>
            </a:r>
            <a:endParaRPr lang="en-US" altLang="ko-KR" sz="900" kern="100" dirty="0"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ko-KR" altLang="en-US" sz="9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중괄호 내에 동일한 키 값이 존재할 경우</a:t>
            </a:r>
            <a:r>
              <a:rPr lang="en-US" altLang="ko-KR" sz="9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, </a:t>
            </a:r>
            <a:r>
              <a:rPr lang="en-US" altLang="ko-KR" sz="900" kern="100" dirty="0" err="1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json</a:t>
            </a:r>
            <a:r>
              <a:rPr lang="ko-KR" altLang="en-US" sz="9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은 중복을 허용하지 않습니다</a:t>
            </a:r>
            <a:r>
              <a:rPr lang="en-US" altLang="ko-KR" sz="9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 </a:t>
            </a:r>
            <a:r>
              <a:rPr lang="ko-KR" altLang="en-US" sz="9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자동으로 마지막 값만 인식하게 됩니다</a:t>
            </a:r>
            <a:r>
              <a:rPr lang="en-US" altLang="ko-KR" sz="9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150000"/>
              </a:lnSpc>
              <a:spcAft>
                <a:spcPts val="800"/>
              </a:spcAft>
            </a:pPr>
            <a:endParaRPr lang="ko-KR" altLang="ko-KR" sz="900" kern="100" dirty="0"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algn="just">
              <a:lnSpc>
                <a:spcPct val="130000"/>
              </a:lnSpc>
              <a:spcAft>
                <a:spcPts val="800"/>
              </a:spcAft>
            </a:pPr>
            <a:r>
              <a:rPr lang="en-US" altLang="ko-KR" sz="105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 </a:t>
            </a:r>
            <a:endParaRPr lang="ko-KR" altLang="ko-KR" sz="1050" kern="100" dirty="0"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618430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C4DC958-4778-AF03-57A0-D446EDDE1D70}"/>
              </a:ext>
            </a:extLst>
          </p:cNvPr>
          <p:cNvSpPr/>
          <p:nvPr/>
        </p:nvSpPr>
        <p:spPr>
          <a:xfrm>
            <a:off x="0" y="0"/>
            <a:ext cx="12192000" cy="1181099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BD80AD2-C6E7-F39A-76B2-A3FBE3B499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6976" y="489737"/>
            <a:ext cx="10361366" cy="591746"/>
          </a:xfrm>
        </p:spPr>
        <p:txBody>
          <a:bodyPr>
            <a:norm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라</a:t>
            </a:r>
            <a:r>
              <a:rPr lang="en-US" altLang="ko-KR" sz="24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. </a:t>
            </a:r>
            <a:r>
              <a:rPr lang="en-US" altLang="ko-KR" sz="2400" dirty="0">
                <a:solidFill>
                  <a:srgbClr val="EF6262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03.</a:t>
            </a:r>
            <a:r>
              <a:rPr lang="ko-KR" altLang="en-US" sz="2400" dirty="0">
                <a:solidFill>
                  <a:srgbClr val="EF6262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운영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3A4D07A-476F-C75B-1AD4-B79BA2E55C0A}"/>
              </a:ext>
            </a:extLst>
          </p:cNvPr>
          <p:cNvSpPr/>
          <p:nvPr/>
        </p:nvSpPr>
        <p:spPr>
          <a:xfrm>
            <a:off x="2" y="1181099"/>
            <a:ext cx="1702964" cy="5676901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5F7907F-F61F-C825-00F3-7D861E7434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960" y="1339851"/>
            <a:ext cx="1506815" cy="4648199"/>
          </a:xfrm>
        </p:spPr>
        <p:txBody>
          <a:bodyPr>
            <a:noAutofit/>
          </a:bodyPr>
          <a:lstStyle/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가</a:t>
            </a:r>
            <a:r>
              <a:rPr lang="en-US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 </a:t>
            </a: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개요</a:t>
            </a:r>
          </a:p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r>
              <a:rPr lang="ko-KR" altLang="en-US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나</a:t>
            </a:r>
            <a:r>
              <a:rPr lang="en-US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 </a:t>
            </a:r>
            <a:r>
              <a:rPr lang="ko-KR" altLang="en-US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커스터마이징</a:t>
            </a:r>
            <a:endParaRPr lang="ko-KR" altLang="ko-KR" sz="1000" b="1" kern="100" dirty="0">
              <a:solidFill>
                <a:schemeClr val="bg1"/>
              </a:solidFill>
              <a:effectLst/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다</a:t>
            </a:r>
            <a:r>
              <a:rPr lang="en-US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 </a:t>
            </a: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설치</a:t>
            </a:r>
            <a:endParaRPr lang="en-US" altLang="ko-KR" sz="1000" b="1" kern="100" dirty="0">
              <a:solidFill>
                <a:schemeClr val="bg1"/>
              </a:solidFill>
              <a:effectLst/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라</a:t>
            </a:r>
            <a:r>
              <a:rPr lang="en-US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 </a:t>
            </a: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관리자 웹사이트</a:t>
            </a:r>
            <a:endParaRPr lang="en-US" altLang="ko-KR" sz="1000" b="1" kern="100" dirty="0">
              <a:solidFill>
                <a:schemeClr val="bg1"/>
              </a:solidFill>
              <a:effectLst/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01.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관리자 웹사이트 안내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02.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관제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상황판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서버목록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서버상태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서버정보</a:t>
            </a:r>
            <a:endParaRPr lang="en-US" altLang="ko-KR" sz="800" kern="100" dirty="0">
              <a:solidFill>
                <a:schemeClr val="bg1"/>
              </a:solidFill>
              <a:effectLst/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03.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운영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설정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기관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관리자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메모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04.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메소드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스키마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로그</a:t>
            </a:r>
            <a:endParaRPr lang="ko-KR" altLang="ko-KR" sz="200" b="1" kern="100" dirty="0">
              <a:solidFill>
                <a:schemeClr val="bg1"/>
              </a:solidFill>
              <a:effectLst/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마</a:t>
            </a:r>
            <a:r>
              <a:rPr lang="en-US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 </a:t>
            </a: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기타정보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endParaRPr lang="ko-KR" altLang="en-US" sz="1100" dirty="0"/>
          </a:p>
        </p:txBody>
      </p:sp>
      <p:sp>
        <p:nvSpPr>
          <p:cNvPr id="26" name="제목 1">
            <a:extLst>
              <a:ext uri="{FF2B5EF4-FFF2-40B4-BE49-F238E27FC236}">
                <a16:creationId xmlns:a16="http://schemas.microsoft.com/office/drawing/2014/main" id="{1C7E4F99-26FF-880C-C2B2-0CD2B97862FC}"/>
              </a:ext>
            </a:extLst>
          </p:cNvPr>
          <p:cNvSpPr txBox="1">
            <a:spLocks/>
          </p:cNvSpPr>
          <p:nvPr/>
        </p:nvSpPr>
        <p:spPr>
          <a:xfrm>
            <a:off x="8557693" y="125376"/>
            <a:ext cx="3522345" cy="2837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ko-KR" altLang="en-US" sz="1200" dirty="0" err="1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노드브레이커</a:t>
            </a:r>
            <a:r>
              <a:rPr lang="ko-KR" altLang="en-US" sz="12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</a:t>
            </a:r>
            <a:r>
              <a:rPr lang="en-US" altLang="ko-KR" sz="12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1.0 </a:t>
            </a:r>
            <a:r>
              <a:rPr lang="ko-KR" altLang="en-US" sz="12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취급설명서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ED190D9-F8A8-8AA6-1D91-0DEA02DEB670}"/>
              </a:ext>
            </a:extLst>
          </p:cNvPr>
          <p:cNvSpPr/>
          <p:nvPr/>
        </p:nvSpPr>
        <p:spPr>
          <a:xfrm>
            <a:off x="10192624" y="1181099"/>
            <a:ext cx="1999376" cy="567690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70E588A6-68C6-AF7F-B429-C132FE911FEF}"/>
              </a:ext>
            </a:extLst>
          </p:cNvPr>
          <p:cNvGrpSpPr/>
          <p:nvPr/>
        </p:nvGrpSpPr>
        <p:grpSpPr>
          <a:xfrm>
            <a:off x="-5856" y="0"/>
            <a:ext cx="1708822" cy="1166870"/>
            <a:chOff x="-5856" y="0"/>
            <a:chExt cx="1708822" cy="1166870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6CF3E6EF-88B4-89D3-C98C-3B1911663639}"/>
                </a:ext>
              </a:extLst>
            </p:cNvPr>
            <p:cNvSpPr/>
            <p:nvPr/>
          </p:nvSpPr>
          <p:spPr>
            <a:xfrm>
              <a:off x="2" y="0"/>
              <a:ext cx="1702964" cy="116687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997A2AEF-0868-DEC3-AC8E-D07C957C3A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856" y="352641"/>
              <a:ext cx="1205483" cy="502761"/>
            </a:xfrm>
            <a:prstGeom prst="rect">
              <a:avLst/>
            </a:prstGeom>
          </p:spPr>
        </p:pic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EC4810CA-FB32-B660-C292-CB7AA25143BD}"/>
              </a:ext>
            </a:extLst>
          </p:cNvPr>
          <p:cNvSpPr txBox="1"/>
          <p:nvPr/>
        </p:nvSpPr>
        <p:spPr>
          <a:xfrm>
            <a:off x="1923176" y="1371312"/>
            <a:ext cx="8204782" cy="267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100" b="1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기관</a:t>
            </a:r>
            <a:endParaRPr lang="ko-KR" altLang="ko-KR" sz="1100" b="1" kern="100" dirty="0"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</p:txBody>
      </p:sp>
      <p:sp>
        <p:nvSpPr>
          <p:cNvPr id="15" name="순서도: 수행의 시작/종료 14">
            <a:extLst>
              <a:ext uri="{FF2B5EF4-FFF2-40B4-BE49-F238E27FC236}">
                <a16:creationId xmlns:a16="http://schemas.microsoft.com/office/drawing/2014/main" id="{D6FE1BFF-8FC1-0587-654D-89D203764C74}"/>
              </a:ext>
            </a:extLst>
          </p:cNvPr>
          <p:cNvSpPr/>
          <p:nvPr/>
        </p:nvSpPr>
        <p:spPr>
          <a:xfrm>
            <a:off x="185460" y="3853249"/>
            <a:ext cx="1298535" cy="190498"/>
          </a:xfrm>
          <a:prstGeom prst="flowChartTerminator">
            <a:avLst/>
          </a:prstGeom>
          <a:noFill/>
          <a:ln w="28575">
            <a:solidFill>
              <a:srgbClr val="EF62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4420A09-6F9F-7DD8-C693-A5F0E03AA1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3198" y="1724544"/>
            <a:ext cx="4737458" cy="2998458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1283334-7502-DE5D-432B-3C54A14FD8CE}"/>
              </a:ext>
            </a:extLst>
          </p:cNvPr>
          <p:cNvSpPr txBox="1"/>
          <p:nvPr/>
        </p:nvSpPr>
        <p:spPr>
          <a:xfrm>
            <a:off x="1923176" y="4808981"/>
            <a:ext cx="8097124" cy="267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100" kern="100" dirty="0" err="1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노드브레이커</a:t>
            </a: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시스템에 접근 가능한 기관 회원을 신규 생성하고 관리할 수 있습니다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</a:t>
            </a:r>
            <a:endParaRPr lang="ko-KR" altLang="ko-KR" sz="1100" kern="100" dirty="0"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613593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C4DC958-4778-AF03-57A0-D446EDDE1D70}"/>
              </a:ext>
            </a:extLst>
          </p:cNvPr>
          <p:cNvSpPr/>
          <p:nvPr/>
        </p:nvSpPr>
        <p:spPr>
          <a:xfrm>
            <a:off x="0" y="0"/>
            <a:ext cx="12192000" cy="1181099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BD80AD2-C6E7-F39A-76B2-A3FBE3B499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6976" y="489737"/>
            <a:ext cx="10361366" cy="591746"/>
          </a:xfrm>
        </p:spPr>
        <p:txBody>
          <a:bodyPr>
            <a:norm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라</a:t>
            </a:r>
            <a:r>
              <a:rPr lang="en-US" altLang="ko-KR" sz="24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. </a:t>
            </a:r>
            <a:r>
              <a:rPr lang="en-US" altLang="ko-KR" sz="2400" dirty="0">
                <a:solidFill>
                  <a:srgbClr val="EF6262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03.</a:t>
            </a:r>
            <a:r>
              <a:rPr lang="ko-KR" altLang="en-US" sz="2400" dirty="0">
                <a:solidFill>
                  <a:srgbClr val="EF6262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운영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3A4D07A-476F-C75B-1AD4-B79BA2E55C0A}"/>
              </a:ext>
            </a:extLst>
          </p:cNvPr>
          <p:cNvSpPr/>
          <p:nvPr/>
        </p:nvSpPr>
        <p:spPr>
          <a:xfrm>
            <a:off x="2" y="1181099"/>
            <a:ext cx="1702964" cy="5676901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5F7907F-F61F-C825-00F3-7D861E7434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960" y="1339851"/>
            <a:ext cx="1506815" cy="4648199"/>
          </a:xfrm>
        </p:spPr>
        <p:txBody>
          <a:bodyPr>
            <a:noAutofit/>
          </a:bodyPr>
          <a:lstStyle/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가</a:t>
            </a:r>
            <a:r>
              <a:rPr lang="en-US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 </a:t>
            </a: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개요</a:t>
            </a:r>
          </a:p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r>
              <a:rPr lang="ko-KR" altLang="en-US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나</a:t>
            </a:r>
            <a:r>
              <a:rPr lang="en-US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 </a:t>
            </a:r>
            <a:r>
              <a:rPr lang="ko-KR" altLang="en-US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커스터마이징</a:t>
            </a:r>
            <a:endParaRPr lang="ko-KR" altLang="ko-KR" sz="1000" b="1" kern="100" dirty="0">
              <a:solidFill>
                <a:schemeClr val="bg1"/>
              </a:solidFill>
              <a:effectLst/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다</a:t>
            </a:r>
            <a:r>
              <a:rPr lang="en-US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 </a:t>
            </a: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설치</a:t>
            </a:r>
            <a:endParaRPr lang="en-US" altLang="ko-KR" sz="1000" b="1" kern="100" dirty="0">
              <a:solidFill>
                <a:schemeClr val="bg1"/>
              </a:solidFill>
              <a:effectLst/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라</a:t>
            </a:r>
            <a:r>
              <a:rPr lang="en-US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 </a:t>
            </a: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관리자 웹사이트</a:t>
            </a:r>
            <a:endParaRPr lang="en-US" altLang="ko-KR" sz="1000" b="1" kern="100" dirty="0">
              <a:solidFill>
                <a:schemeClr val="bg1"/>
              </a:solidFill>
              <a:effectLst/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01.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관리자 웹사이트 안내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02.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관제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상황판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서버목록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서버상태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서버정보</a:t>
            </a:r>
            <a:endParaRPr lang="en-US" altLang="ko-KR" sz="800" kern="100" dirty="0">
              <a:solidFill>
                <a:schemeClr val="bg1"/>
              </a:solidFill>
              <a:effectLst/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03.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운영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설정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기관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관리자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메모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04.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메소드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스키마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로그</a:t>
            </a:r>
            <a:endParaRPr lang="ko-KR" altLang="ko-KR" sz="200" b="1" kern="100" dirty="0">
              <a:solidFill>
                <a:schemeClr val="bg1"/>
              </a:solidFill>
              <a:effectLst/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마</a:t>
            </a:r>
            <a:r>
              <a:rPr lang="en-US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 </a:t>
            </a: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기타정보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endParaRPr lang="ko-KR" altLang="en-US" sz="1100" dirty="0"/>
          </a:p>
        </p:txBody>
      </p:sp>
      <p:sp>
        <p:nvSpPr>
          <p:cNvPr id="26" name="제목 1">
            <a:extLst>
              <a:ext uri="{FF2B5EF4-FFF2-40B4-BE49-F238E27FC236}">
                <a16:creationId xmlns:a16="http://schemas.microsoft.com/office/drawing/2014/main" id="{1C7E4F99-26FF-880C-C2B2-0CD2B97862FC}"/>
              </a:ext>
            </a:extLst>
          </p:cNvPr>
          <p:cNvSpPr txBox="1">
            <a:spLocks/>
          </p:cNvSpPr>
          <p:nvPr/>
        </p:nvSpPr>
        <p:spPr>
          <a:xfrm>
            <a:off x="8557693" y="125376"/>
            <a:ext cx="3522345" cy="2837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ko-KR" altLang="en-US" sz="1200" dirty="0" err="1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노드브레이커</a:t>
            </a:r>
            <a:r>
              <a:rPr lang="ko-KR" altLang="en-US" sz="12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</a:t>
            </a:r>
            <a:r>
              <a:rPr lang="en-US" altLang="ko-KR" sz="12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1.0 </a:t>
            </a:r>
            <a:r>
              <a:rPr lang="ko-KR" altLang="en-US" sz="12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취급설명서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ED190D9-F8A8-8AA6-1D91-0DEA02DEB670}"/>
              </a:ext>
            </a:extLst>
          </p:cNvPr>
          <p:cNvSpPr/>
          <p:nvPr/>
        </p:nvSpPr>
        <p:spPr>
          <a:xfrm>
            <a:off x="10192624" y="1181099"/>
            <a:ext cx="1999376" cy="567690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70E588A6-68C6-AF7F-B429-C132FE911FEF}"/>
              </a:ext>
            </a:extLst>
          </p:cNvPr>
          <p:cNvGrpSpPr/>
          <p:nvPr/>
        </p:nvGrpSpPr>
        <p:grpSpPr>
          <a:xfrm>
            <a:off x="-5856" y="0"/>
            <a:ext cx="1708822" cy="1166870"/>
            <a:chOff x="-5856" y="0"/>
            <a:chExt cx="1708822" cy="1166870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6CF3E6EF-88B4-89D3-C98C-3B1911663639}"/>
                </a:ext>
              </a:extLst>
            </p:cNvPr>
            <p:cNvSpPr/>
            <p:nvPr/>
          </p:nvSpPr>
          <p:spPr>
            <a:xfrm>
              <a:off x="2" y="0"/>
              <a:ext cx="1702964" cy="116687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997A2AEF-0868-DEC3-AC8E-D07C957C3A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856" y="352641"/>
              <a:ext cx="1205483" cy="502761"/>
            </a:xfrm>
            <a:prstGeom prst="rect">
              <a:avLst/>
            </a:prstGeom>
          </p:spPr>
        </p:pic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EC4810CA-FB32-B660-C292-CB7AA25143BD}"/>
              </a:ext>
            </a:extLst>
          </p:cNvPr>
          <p:cNvSpPr txBox="1"/>
          <p:nvPr/>
        </p:nvSpPr>
        <p:spPr>
          <a:xfrm>
            <a:off x="1923176" y="1371312"/>
            <a:ext cx="8204782" cy="267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100" b="1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기관 추가</a:t>
            </a:r>
            <a:endParaRPr lang="ko-KR" altLang="ko-KR" sz="1100" b="1" kern="100" dirty="0"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</p:txBody>
      </p:sp>
      <p:sp>
        <p:nvSpPr>
          <p:cNvPr id="15" name="순서도: 수행의 시작/종료 14">
            <a:extLst>
              <a:ext uri="{FF2B5EF4-FFF2-40B4-BE49-F238E27FC236}">
                <a16:creationId xmlns:a16="http://schemas.microsoft.com/office/drawing/2014/main" id="{D6FE1BFF-8FC1-0587-654D-89D203764C74}"/>
              </a:ext>
            </a:extLst>
          </p:cNvPr>
          <p:cNvSpPr/>
          <p:nvPr/>
        </p:nvSpPr>
        <p:spPr>
          <a:xfrm>
            <a:off x="185460" y="3846713"/>
            <a:ext cx="1298535" cy="190498"/>
          </a:xfrm>
          <a:prstGeom prst="flowChartTerminator">
            <a:avLst/>
          </a:prstGeom>
          <a:noFill/>
          <a:ln w="28575">
            <a:solidFill>
              <a:srgbClr val="EF62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1283334-7502-DE5D-432B-3C54A14FD8CE}"/>
              </a:ext>
            </a:extLst>
          </p:cNvPr>
          <p:cNvSpPr txBox="1"/>
          <p:nvPr/>
        </p:nvSpPr>
        <p:spPr>
          <a:xfrm>
            <a:off x="1923176" y="4808981"/>
            <a:ext cx="8097124" cy="14021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원칙적으로 기관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</a:t>
            </a: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회원 추가는 관리자만 가능합니다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 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기관과의 충분한 협의 후에 관리자가 회원을 생성하여 알려주시기 바랍니다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</a:t>
            </a:r>
            <a:endParaRPr lang="ko-KR" altLang="ko-KR" sz="1100" kern="100" dirty="0"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좌측 기관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</a:t>
            </a: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목록 하단의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[</a:t>
            </a: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기관 추가하기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] </a:t>
            </a: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버튼을 눌러 새로운 기관을 추가할 수 있습니다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 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아이디와 비밀번호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, </a:t>
            </a: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비</a:t>
            </a:r>
            <a:r>
              <a:rPr lang="ko-KR" altLang="en-US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밀</a:t>
            </a: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번호 확인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, </a:t>
            </a: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관리자명을 입력한 후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[</a:t>
            </a: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관리자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</a:t>
            </a: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입력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] </a:t>
            </a: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버튼을 누르면 쉽게 생성됩니다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</a:t>
            </a:r>
            <a:endParaRPr lang="ko-KR" altLang="ko-KR" sz="1100" kern="100" dirty="0"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ko-KR" altLang="ko-KR" sz="1100" kern="100" dirty="0"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EDC383E-DAD8-B29A-CE70-9E45B304B9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3198" y="1724544"/>
            <a:ext cx="4903000" cy="2885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58330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C4DC958-4778-AF03-57A0-D446EDDE1D70}"/>
              </a:ext>
            </a:extLst>
          </p:cNvPr>
          <p:cNvSpPr/>
          <p:nvPr/>
        </p:nvSpPr>
        <p:spPr>
          <a:xfrm>
            <a:off x="0" y="0"/>
            <a:ext cx="12192000" cy="1181099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BD80AD2-C6E7-F39A-76B2-A3FBE3B499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6976" y="489737"/>
            <a:ext cx="10361366" cy="591746"/>
          </a:xfrm>
        </p:spPr>
        <p:txBody>
          <a:bodyPr>
            <a:norm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라</a:t>
            </a:r>
            <a:r>
              <a:rPr lang="en-US" altLang="ko-KR" sz="24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. </a:t>
            </a:r>
            <a:r>
              <a:rPr lang="en-US" altLang="ko-KR" sz="2400" dirty="0">
                <a:solidFill>
                  <a:srgbClr val="EF6262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03.</a:t>
            </a:r>
            <a:r>
              <a:rPr lang="ko-KR" altLang="en-US" sz="2400" dirty="0">
                <a:solidFill>
                  <a:srgbClr val="EF6262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운영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3A4D07A-476F-C75B-1AD4-B79BA2E55C0A}"/>
              </a:ext>
            </a:extLst>
          </p:cNvPr>
          <p:cNvSpPr/>
          <p:nvPr/>
        </p:nvSpPr>
        <p:spPr>
          <a:xfrm>
            <a:off x="2" y="1181099"/>
            <a:ext cx="1702964" cy="5676901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5F7907F-F61F-C825-00F3-7D861E7434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960" y="1339851"/>
            <a:ext cx="1506815" cy="4648199"/>
          </a:xfrm>
        </p:spPr>
        <p:txBody>
          <a:bodyPr>
            <a:noAutofit/>
          </a:bodyPr>
          <a:lstStyle/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가</a:t>
            </a:r>
            <a:r>
              <a:rPr lang="en-US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 </a:t>
            </a: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개요</a:t>
            </a:r>
          </a:p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r>
              <a:rPr lang="ko-KR" altLang="en-US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나</a:t>
            </a:r>
            <a:r>
              <a:rPr lang="en-US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 </a:t>
            </a:r>
            <a:r>
              <a:rPr lang="ko-KR" altLang="en-US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커스터마이징</a:t>
            </a:r>
            <a:endParaRPr lang="ko-KR" altLang="ko-KR" sz="1000" b="1" kern="100" dirty="0">
              <a:solidFill>
                <a:schemeClr val="bg1"/>
              </a:solidFill>
              <a:effectLst/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다</a:t>
            </a:r>
            <a:r>
              <a:rPr lang="en-US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 </a:t>
            </a: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설치</a:t>
            </a:r>
            <a:endParaRPr lang="en-US" altLang="ko-KR" sz="1000" b="1" kern="100" dirty="0">
              <a:solidFill>
                <a:schemeClr val="bg1"/>
              </a:solidFill>
              <a:effectLst/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라</a:t>
            </a:r>
            <a:r>
              <a:rPr lang="en-US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 </a:t>
            </a: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관리자 웹사이트</a:t>
            </a:r>
            <a:endParaRPr lang="en-US" altLang="ko-KR" sz="1000" b="1" kern="100" dirty="0">
              <a:solidFill>
                <a:schemeClr val="bg1"/>
              </a:solidFill>
              <a:effectLst/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01.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관리자 웹사이트 안내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02.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관제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상황판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서버목록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서버상태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서버정보</a:t>
            </a:r>
            <a:endParaRPr lang="en-US" altLang="ko-KR" sz="800" kern="100" dirty="0">
              <a:solidFill>
                <a:schemeClr val="bg1"/>
              </a:solidFill>
              <a:effectLst/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03.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운영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설정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기관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관리자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메모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04.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메소드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스키마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로그</a:t>
            </a:r>
            <a:endParaRPr lang="ko-KR" altLang="ko-KR" sz="200" b="1" kern="100" dirty="0">
              <a:solidFill>
                <a:schemeClr val="bg1"/>
              </a:solidFill>
              <a:effectLst/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마</a:t>
            </a:r>
            <a:r>
              <a:rPr lang="en-US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 </a:t>
            </a: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기타정보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endParaRPr lang="ko-KR" altLang="en-US" sz="1100" dirty="0"/>
          </a:p>
        </p:txBody>
      </p:sp>
      <p:sp>
        <p:nvSpPr>
          <p:cNvPr id="26" name="제목 1">
            <a:extLst>
              <a:ext uri="{FF2B5EF4-FFF2-40B4-BE49-F238E27FC236}">
                <a16:creationId xmlns:a16="http://schemas.microsoft.com/office/drawing/2014/main" id="{1C7E4F99-26FF-880C-C2B2-0CD2B97862FC}"/>
              </a:ext>
            </a:extLst>
          </p:cNvPr>
          <p:cNvSpPr txBox="1">
            <a:spLocks/>
          </p:cNvSpPr>
          <p:nvPr/>
        </p:nvSpPr>
        <p:spPr>
          <a:xfrm>
            <a:off x="8557693" y="125376"/>
            <a:ext cx="3522345" cy="2837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ko-KR" altLang="en-US" sz="1200" dirty="0" err="1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노드브레이커</a:t>
            </a:r>
            <a:r>
              <a:rPr lang="ko-KR" altLang="en-US" sz="12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</a:t>
            </a:r>
            <a:r>
              <a:rPr lang="en-US" altLang="ko-KR" sz="12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1.0 </a:t>
            </a:r>
            <a:r>
              <a:rPr lang="ko-KR" altLang="en-US" sz="12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취급설명서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ED190D9-F8A8-8AA6-1D91-0DEA02DEB670}"/>
              </a:ext>
            </a:extLst>
          </p:cNvPr>
          <p:cNvSpPr/>
          <p:nvPr/>
        </p:nvSpPr>
        <p:spPr>
          <a:xfrm>
            <a:off x="10192624" y="1181099"/>
            <a:ext cx="1999376" cy="567690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70E588A6-68C6-AF7F-B429-C132FE911FEF}"/>
              </a:ext>
            </a:extLst>
          </p:cNvPr>
          <p:cNvGrpSpPr/>
          <p:nvPr/>
        </p:nvGrpSpPr>
        <p:grpSpPr>
          <a:xfrm>
            <a:off x="-5856" y="0"/>
            <a:ext cx="1708822" cy="1166870"/>
            <a:chOff x="-5856" y="0"/>
            <a:chExt cx="1708822" cy="1166870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6CF3E6EF-88B4-89D3-C98C-3B1911663639}"/>
                </a:ext>
              </a:extLst>
            </p:cNvPr>
            <p:cNvSpPr/>
            <p:nvPr/>
          </p:nvSpPr>
          <p:spPr>
            <a:xfrm>
              <a:off x="2" y="0"/>
              <a:ext cx="1702964" cy="116687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997A2AEF-0868-DEC3-AC8E-D07C957C3A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856" y="352641"/>
              <a:ext cx="1205483" cy="502761"/>
            </a:xfrm>
            <a:prstGeom prst="rect">
              <a:avLst/>
            </a:prstGeom>
          </p:spPr>
        </p:pic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EC4810CA-FB32-B660-C292-CB7AA25143BD}"/>
              </a:ext>
            </a:extLst>
          </p:cNvPr>
          <p:cNvSpPr txBox="1"/>
          <p:nvPr/>
        </p:nvSpPr>
        <p:spPr>
          <a:xfrm>
            <a:off x="1923176" y="1371312"/>
            <a:ext cx="8204782" cy="267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100" b="1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제한사항</a:t>
            </a:r>
            <a:endParaRPr lang="ko-KR" altLang="ko-KR" sz="1100" b="1" kern="100" dirty="0"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</p:txBody>
      </p:sp>
      <p:sp>
        <p:nvSpPr>
          <p:cNvPr id="15" name="순서도: 수행의 시작/종료 14">
            <a:extLst>
              <a:ext uri="{FF2B5EF4-FFF2-40B4-BE49-F238E27FC236}">
                <a16:creationId xmlns:a16="http://schemas.microsoft.com/office/drawing/2014/main" id="{D6FE1BFF-8FC1-0587-654D-89D203764C74}"/>
              </a:ext>
            </a:extLst>
          </p:cNvPr>
          <p:cNvSpPr/>
          <p:nvPr/>
        </p:nvSpPr>
        <p:spPr>
          <a:xfrm>
            <a:off x="185460" y="3846706"/>
            <a:ext cx="1298535" cy="190498"/>
          </a:xfrm>
          <a:prstGeom prst="flowChartTerminator">
            <a:avLst/>
          </a:prstGeom>
          <a:noFill/>
          <a:ln w="28575">
            <a:solidFill>
              <a:srgbClr val="EF62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1283334-7502-DE5D-432B-3C54A14FD8CE}"/>
              </a:ext>
            </a:extLst>
          </p:cNvPr>
          <p:cNvSpPr txBox="1"/>
          <p:nvPr/>
        </p:nvSpPr>
        <p:spPr>
          <a:xfrm>
            <a:off x="1923176" y="1705404"/>
            <a:ext cx="8097124" cy="3277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아이디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</a:t>
            </a: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제한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: </a:t>
            </a: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이미 사용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</a:t>
            </a: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중인 아이디는 사용할 수 없으며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, </a:t>
            </a: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한번 생성했던 회원의 아이디는 삭제한 후에도 다시 재사용할 수 없습니다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 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반드시 영어로 시작해야 하며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, </a:t>
            </a: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영어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/</a:t>
            </a: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숫자를 이용하여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4~20</a:t>
            </a: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글자가 되도록 만들어야 합니다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 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영문 대소문자는 구별하지 않으므로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, </a:t>
            </a: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소문자로 입력할 시 자동으로 대문자로 변환됩니다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ko-KR" altLang="ko-KR" sz="1100" kern="100" dirty="0"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비밀번호 제한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: </a:t>
            </a: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비밀번호는 반드시 영문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, </a:t>
            </a: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숫자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, </a:t>
            </a: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특수문자를 하나 이상 사용하여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6~20</a:t>
            </a: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글자가 되도록 만들어야 합니다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 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비밀번호는 암호화되어 저장됩니다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 (SHA-256</a:t>
            </a: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암호화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)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ko-KR" altLang="ko-KR" sz="1100" kern="100" dirty="0"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아이디와 비밀번호 찾기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, </a:t>
            </a: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재설정 기능은 제공하지 않습니다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 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비밀번호는 암호화되어 저장되므로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, </a:t>
            </a: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시스템 관리자조차 알 수 없습니다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만약 비밀번호를 분실했을 경우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, </a:t>
            </a: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관리자에게 임시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</a:t>
            </a: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비밀번호로 변경을 요청하세요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</a:t>
            </a:r>
            <a:endParaRPr lang="ko-KR" altLang="ko-KR" sz="1100" kern="100" dirty="0"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ko-KR" altLang="ko-KR" sz="1100" kern="100" dirty="0"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095320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C4DC958-4778-AF03-57A0-D446EDDE1D70}"/>
              </a:ext>
            </a:extLst>
          </p:cNvPr>
          <p:cNvSpPr/>
          <p:nvPr/>
        </p:nvSpPr>
        <p:spPr>
          <a:xfrm>
            <a:off x="0" y="0"/>
            <a:ext cx="12192000" cy="1181099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BD80AD2-C6E7-F39A-76B2-A3FBE3B499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6976" y="489737"/>
            <a:ext cx="10361366" cy="591746"/>
          </a:xfrm>
        </p:spPr>
        <p:txBody>
          <a:bodyPr>
            <a:norm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라</a:t>
            </a:r>
            <a:r>
              <a:rPr lang="en-US" altLang="ko-KR" sz="24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. </a:t>
            </a:r>
            <a:r>
              <a:rPr lang="en-US" altLang="ko-KR" sz="2400" dirty="0">
                <a:solidFill>
                  <a:srgbClr val="EF6262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03.</a:t>
            </a:r>
            <a:r>
              <a:rPr lang="ko-KR" altLang="en-US" sz="2400" dirty="0">
                <a:solidFill>
                  <a:srgbClr val="EF6262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운영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3A4D07A-476F-C75B-1AD4-B79BA2E55C0A}"/>
              </a:ext>
            </a:extLst>
          </p:cNvPr>
          <p:cNvSpPr/>
          <p:nvPr/>
        </p:nvSpPr>
        <p:spPr>
          <a:xfrm>
            <a:off x="2" y="1181099"/>
            <a:ext cx="1702964" cy="5676901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5F7907F-F61F-C825-00F3-7D861E7434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960" y="1339851"/>
            <a:ext cx="1506815" cy="4648199"/>
          </a:xfrm>
        </p:spPr>
        <p:txBody>
          <a:bodyPr>
            <a:noAutofit/>
          </a:bodyPr>
          <a:lstStyle/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가</a:t>
            </a:r>
            <a:r>
              <a:rPr lang="en-US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 </a:t>
            </a: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개요</a:t>
            </a:r>
          </a:p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r>
              <a:rPr lang="ko-KR" altLang="en-US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나</a:t>
            </a:r>
            <a:r>
              <a:rPr lang="en-US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 </a:t>
            </a:r>
            <a:r>
              <a:rPr lang="ko-KR" altLang="en-US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커스터마이징</a:t>
            </a:r>
            <a:endParaRPr lang="ko-KR" altLang="ko-KR" sz="1000" b="1" kern="100" dirty="0">
              <a:solidFill>
                <a:schemeClr val="bg1"/>
              </a:solidFill>
              <a:effectLst/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다</a:t>
            </a:r>
            <a:r>
              <a:rPr lang="en-US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 </a:t>
            </a: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설치</a:t>
            </a:r>
            <a:endParaRPr lang="en-US" altLang="ko-KR" sz="1000" b="1" kern="100" dirty="0">
              <a:solidFill>
                <a:schemeClr val="bg1"/>
              </a:solidFill>
              <a:effectLst/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라</a:t>
            </a:r>
            <a:r>
              <a:rPr lang="en-US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 </a:t>
            </a: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관리자 웹사이트</a:t>
            </a:r>
            <a:endParaRPr lang="en-US" altLang="ko-KR" sz="1000" b="1" kern="100" dirty="0">
              <a:solidFill>
                <a:schemeClr val="bg1"/>
              </a:solidFill>
              <a:effectLst/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01.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관리자 웹사이트 안내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02.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관제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상황판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서버목록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서버상태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서버정보</a:t>
            </a:r>
            <a:endParaRPr lang="en-US" altLang="ko-KR" sz="800" kern="100" dirty="0">
              <a:solidFill>
                <a:schemeClr val="bg1"/>
              </a:solidFill>
              <a:effectLst/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03.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운영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설정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기관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관리자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메모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04.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메소드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스키마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로그</a:t>
            </a:r>
            <a:endParaRPr lang="ko-KR" altLang="ko-KR" sz="200" b="1" kern="100" dirty="0">
              <a:solidFill>
                <a:schemeClr val="bg1"/>
              </a:solidFill>
              <a:effectLst/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마</a:t>
            </a:r>
            <a:r>
              <a:rPr lang="en-US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 </a:t>
            </a: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기타정보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endParaRPr lang="ko-KR" altLang="en-US" sz="1100" dirty="0"/>
          </a:p>
        </p:txBody>
      </p:sp>
      <p:sp>
        <p:nvSpPr>
          <p:cNvPr id="26" name="제목 1">
            <a:extLst>
              <a:ext uri="{FF2B5EF4-FFF2-40B4-BE49-F238E27FC236}">
                <a16:creationId xmlns:a16="http://schemas.microsoft.com/office/drawing/2014/main" id="{1C7E4F99-26FF-880C-C2B2-0CD2B97862FC}"/>
              </a:ext>
            </a:extLst>
          </p:cNvPr>
          <p:cNvSpPr txBox="1">
            <a:spLocks/>
          </p:cNvSpPr>
          <p:nvPr/>
        </p:nvSpPr>
        <p:spPr>
          <a:xfrm>
            <a:off x="8557693" y="125376"/>
            <a:ext cx="3522345" cy="2837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ko-KR" altLang="en-US" sz="1200" dirty="0" err="1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노드브레이커</a:t>
            </a:r>
            <a:r>
              <a:rPr lang="ko-KR" altLang="en-US" sz="12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</a:t>
            </a:r>
            <a:r>
              <a:rPr lang="en-US" altLang="ko-KR" sz="12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1.0 </a:t>
            </a:r>
            <a:r>
              <a:rPr lang="ko-KR" altLang="en-US" sz="12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취급설명서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ED190D9-F8A8-8AA6-1D91-0DEA02DEB670}"/>
              </a:ext>
            </a:extLst>
          </p:cNvPr>
          <p:cNvSpPr/>
          <p:nvPr/>
        </p:nvSpPr>
        <p:spPr>
          <a:xfrm>
            <a:off x="10192624" y="1181099"/>
            <a:ext cx="1999376" cy="567690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70E588A6-68C6-AF7F-B429-C132FE911FEF}"/>
              </a:ext>
            </a:extLst>
          </p:cNvPr>
          <p:cNvGrpSpPr/>
          <p:nvPr/>
        </p:nvGrpSpPr>
        <p:grpSpPr>
          <a:xfrm>
            <a:off x="-5856" y="0"/>
            <a:ext cx="1708822" cy="1166870"/>
            <a:chOff x="-5856" y="0"/>
            <a:chExt cx="1708822" cy="1166870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6CF3E6EF-88B4-89D3-C98C-3B1911663639}"/>
                </a:ext>
              </a:extLst>
            </p:cNvPr>
            <p:cNvSpPr/>
            <p:nvPr/>
          </p:nvSpPr>
          <p:spPr>
            <a:xfrm>
              <a:off x="2" y="0"/>
              <a:ext cx="1702964" cy="116687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997A2AEF-0868-DEC3-AC8E-D07C957C3A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856" y="352641"/>
              <a:ext cx="1205483" cy="502761"/>
            </a:xfrm>
            <a:prstGeom prst="rect">
              <a:avLst/>
            </a:prstGeom>
          </p:spPr>
        </p:pic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EC4810CA-FB32-B660-C292-CB7AA25143BD}"/>
              </a:ext>
            </a:extLst>
          </p:cNvPr>
          <p:cNvSpPr txBox="1"/>
          <p:nvPr/>
        </p:nvSpPr>
        <p:spPr>
          <a:xfrm>
            <a:off x="1923176" y="1352262"/>
            <a:ext cx="8204782" cy="267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100" b="1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정보 수정</a:t>
            </a:r>
            <a:endParaRPr lang="ko-KR" altLang="ko-KR" sz="1100" b="1" kern="100" dirty="0"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</p:txBody>
      </p:sp>
      <p:sp>
        <p:nvSpPr>
          <p:cNvPr id="15" name="순서도: 수행의 시작/종료 14">
            <a:extLst>
              <a:ext uri="{FF2B5EF4-FFF2-40B4-BE49-F238E27FC236}">
                <a16:creationId xmlns:a16="http://schemas.microsoft.com/office/drawing/2014/main" id="{D6FE1BFF-8FC1-0587-654D-89D203764C74}"/>
              </a:ext>
            </a:extLst>
          </p:cNvPr>
          <p:cNvSpPr/>
          <p:nvPr/>
        </p:nvSpPr>
        <p:spPr>
          <a:xfrm>
            <a:off x="185460" y="3853244"/>
            <a:ext cx="1298535" cy="190498"/>
          </a:xfrm>
          <a:prstGeom prst="flowChartTerminator">
            <a:avLst/>
          </a:prstGeom>
          <a:noFill/>
          <a:ln w="28575">
            <a:solidFill>
              <a:srgbClr val="EF62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A0D7E79-026A-F726-5819-0BB819A777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3199" y="1676919"/>
            <a:ext cx="3472082" cy="376214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9921313-221B-5317-37BB-BEBDC3F138E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7342" y="1676919"/>
            <a:ext cx="3472082" cy="376214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772ED6A2-2E9C-10F9-C5C6-F9C84387E9D0}"/>
              </a:ext>
            </a:extLst>
          </p:cNvPr>
          <p:cNvSpPr txBox="1"/>
          <p:nvPr/>
        </p:nvSpPr>
        <p:spPr>
          <a:xfrm>
            <a:off x="1896999" y="5490607"/>
            <a:ext cx="8097124" cy="11184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관리자가 기관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</a:t>
            </a: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회원을 등록하고 기관에게 통보한 뒤에는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, </a:t>
            </a: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기관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</a:t>
            </a: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회원은 직접 로그인하여 정보를 수정할 수 있습니다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관리자는 다른 관리자와 모든 </a:t>
            </a:r>
            <a:r>
              <a:rPr lang="ko-KR" altLang="en-US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기관 회원의</a:t>
            </a: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정보를 수정할 수 있고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, </a:t>
            </a: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삭제할 수도 있습니다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[</a:t>
            </a: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정보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</a:t>
            </a: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수정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]</a:t>
            </a: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과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[</a:t>
            </a: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관리자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</a:t>
            </a: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삭제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] </a:t>
            </a: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버튼으로 간단하게 삭제가 가능하며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, [</a:t>
            </a: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비밀번호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</a:t>
            </a: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수정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] </a:t>
            </a: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버튼으로 비밀번호만 별도로 수정할 수도 있습니다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기관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</a:t>
            </a: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회원은 회원 자신의 정보만을 수정할 수 있습니다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</a:t>
            </a:r>
            <a:endParaRPr lang="ko-KR" altLang="ko-KR" sz="1100" kern="100" dirty="0"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433025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C4DC958-4778-AF03-57A0-D446EDDE1D70}"/>
              </a:ext>
            </a:extLst>
          </p:cNvPr>
          <p:cNvSpPr/>
          <p:nvPr/>
        </p:nvSpPr>
        <p:spPr>
          <a:xfrm>
            <a:off x="0" y="0"/>
            <a:ext cx="12192000" cy="1181099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BD80AD2-C6E7-F39A-76B2-A3FBE3B499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6976" y="489737"/>
            <a:ext cx="10361366" cy="591746"/>
          </a:xfrm>
        </p:spPr>
        <p:txBody>
          <a:bodyPr>
            <a:norm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라</a:t>
            </a:r>
            <a:r>
              <a:rPr lang="en-US" altLang="ko-KR" sz="24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. </a:t>
            </a:r>
            <a:r>
              <a:rPr lang="en-US" altLang="ko-KR" sz="2400" dirty="0">
                <a:solidFill>
                  <a:srgbClr val="EF6262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03.</a:t>
            </a:r>
            <a:r>
              <a:rPr lang="ko-KR" altLang="en-US" sz="2400" dirty="0">
                <a:solidFill>
                  <a:srgbClr val="EF6262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운영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3A4D07A-476F-C75B-1AD4-B79BA2E55C0A}"/>
              </a:ext>
            </a:extLst>
          </p:cNvPr>
          <p:cNvSpPr/>
          <p:nvPr/>
        </p:nvSpPr>
        <p:spPr>
          <a:xfrm>
            <a:off x="2" y="1181099"/>
            <a:ext cx="1702964" cy="5676901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5F7907F-F61F-C825-00F3-7D861E7434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960" y="1339851"/>
            <a:ext cx="1506815" cy="4648199"/>
          </a:xfrm>
        </p:spPr>
        <p:txBody>
          <a:bodyPr>
            <a:noAutofit/>
          </a:bodyPr>
          <a:lstStyle/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가</a:t>
            </a:r>
            <a:r>
              <a:rPr lang="en-US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 </a:t>
            </a: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개요</a:t>
            </a:r>
          </a:p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r>
              <a:rPr lang="ko-KR" altLang="en-US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나</a:t>
            </a:r>
            <a:r>
              <a:rPr lang="en-US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 </a:t>
            </a:r>
            <a:r>
              <a:rPr lang="ko-KR" altLang="en-US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커스터마이징</a:t>
            </a:r>
            <a:endParaRPr lang="ko-KR" altLang="ko-KR" sz="1000" b="1" kern="100" dirty="0">
              <a:solidFill>
                <a:schemeClr val="bg1"/>
              </a:solidFill>
              <a:effectLst/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다</a:t>
            </a:r>
            <a:r>
              <a:rPr lang="en-US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 </a:t>
            </a: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설치</a:t>
            </a:r>
            <a:endParaRPr lang="en-US" altLang="ko-KR" sz="1000" b="1" kern="100" dirty="0">
              <a:solidFill>
                <a:schemeClr val="bg1"/>
              </a:solidFill>
              <a:effectLst/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라</a:t>
            </a:r>
            <a:r>
              <a:rPr lang="en-US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 </a:t>
            </a: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관리자 웹사이트</a:t>
            </a:r>
            <a:endParaRPr lang="en-US" altLang="ko-KR" sz="1000" b="1" kern="100" dirty="0">
              <a:solidFill>
                <a:schemeClr val="bg1"/>
              </a:solidFill>
              <a:effectLst/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01.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관리자 웹사이트 안내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02.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관제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상황판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서버목록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서버상태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서버정보</a:t>
            </a:r>
            <a:endParaRPr lang="en-US" altLang="ko-KR" sz="800" kern="100" dirty="0">
              <a:solidFill>
                <a:schemeClr val="bg1"/>
              </a:solidFill>
              <a:effectLst/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03.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운영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설정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기관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관리자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메모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04.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메소드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스키마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로그</a:t>
            </a:r>
            <a:endParaRPr lang="ko-KR" altLang="ko-KR" sz="200" b="1" kern="100" dirty="0">
              <a:solidFill>
                <a:schemeClr val="bg1"/>
              </a:solidFill>
              <a:effectLst/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마</a:t>
            </a:r>
            <a:r>
              <a:rPr lang="en-US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 </a:t>
            </a: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기타정보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endParaRPr lang="ko-KR" altLang="en-US" sz="1100" dirty="0"/>
          </a:p>
        </p:txBody>
      </p:sp>
      <p:sp>
        <p:nvSpPr>
          <p:cNvPr id="26" name="제목 1">
            <a:extLst>
              <a:ext uri="{FF2B5EF4-FFF2-40B4-BE49-F238E27FC236}">
                <a16:creationId xmlns:a16="http://schemas.microsoft.com/office/drawing/2014/main" id="{1C7E4F99-26FF-880C-C2B2-0CD2B97862FC}"/>
              </a:ext>
            </a:extLst>
          </p:cNvPr>
          <p:cNvSpPr txBox="1">
            <a:spLocks/>
          </p:cNvSpPr>
          <p:nvPr/>
        </p:nvSpPr>
        <p:spPr>
          <a:xfrm>
            <a:off x="8557693" y="125376"/>
            <a:ext cx="3522345" cy="2837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ko-KR" altLang="en-US" sz="1200" dirty="0" err="1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노드브레이커</a:t>
            </a:r>
            <a:r>
              <a:rPr lang="ko-KR" altLang="en-US" sz="12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</a:t>
            </a:r>
            <a:r>
              <a:rPr lang="en-US" altLang="ko-KR" sz="12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1.0 </a:t>
            </a:r>
            <a:r>
              <a:rPr lang="ko-KR" altLang="en-US" sz="12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취급설명서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ED190D9-F8A8-8AA6-1D91-0DEA02DEB670}"/>
              </a:ext>
            </a:extLst>
          </p:cNvPr>
          <p:cNvSpPr/>
          <p:nvPr/>
        </p:nvSpPr>
        <p:spPr>
          <a:xfrm>
            <a:off x="10192624" y="1181099"/>
            <a:ext cx="1999376" cy="567690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70E588A6-68C6-AF7F-B429-C132FE911FEF}"/>
              </a:ext>
            </a:extLst>
          </p:cNvPr>
          <p:cNvGrpSpPr/>
          <p:nvPr/>
        </p:nvGrpSpPr>
        <p:grpSpPr>
          <a:xfrm>
            <a:off x="-5856" y="0"/>
            <a:ext cx="1708822" cy="1166870"/>
            <a:chOff x="-5856" y="0"/>
            <a:chExt cx="1708822" cy="1166870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6CF3E6EF-88B4-89D3-C98C-3B1911663639}"/>
                </a:ext>
              </a:extLst>
            </p:cNvPr>
            <p:cNvSpPr/>
            <p:nvPr/>
          </p:nvSpPr>
          <p:spPr>
            <a:xfrm>
              <a:off x="2" y="0"/>
              <a:ext cx="1702964" cy="116687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997A2AEF-0868-DEC3-AC8E-D07C957C3A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856" y="352641"/>
              <a:ext cx="1205483" cy="502761"/>
            </a:xfrm>
            <a:prstGeom prst="rect">
              <a:avLst/>
            </a:prstGeom>
          </p:spPr>
        </p:pic>
      </p:grpSp>
      <p:sp>
        <p:nvSpPr>
          <p:cNvPr id="15" name="순서도: 수행의 시작/종료 14">
            <a:extLst>
              <a:ext uri="{FF2B5EF4-FFF2-40B4-BE49-F238E27FC236}">
                <a16:creationId xmlns:a16="http://schemas.microsoft.com/office/drawing/2014/main" id="{D6FE1BFF-8FC1-0587-654D-89D203764C74}"/>
              </a:ext>
            </a:extLst>
          </p:cNvPr>
          <p:cNvSpPr/>
          <p:nvPr/>
        </p:nvSpPr>
        <p:spPr>
          <a:xfrm>
            <a:off x="185460" y="3846711"/>
            <a:ext cx="1298535" cy="190498"/>
          </a:xfrm>
          <a:prstGeom prst="flowChartTerminator">
            <a:avLst/>
          </a:prstGeom>
          <a:noFill/>
          <a:ln w="28575">
            <a:solidFill>
              <a:srgbClr val="EF62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4890ECC-5615-E1B2-8701-52F6D07CED98}"/>
              </a:ext>
            </a:extLst>
          </p:cNvPr>
          <p:cNvSpPr txBox="1"/>
          <p:nvPr/>
        </p:nvSpPr>
        <p:spPr>
          <a:xfrm>
            <a:off x="1923176" y="1352262"/>
            <a:ext cx="8204782" cy="267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100" b="1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기관 회원의 탈퇴</a:t>
            </a:r>
            <a:r>
              <a:rPr lang="en-US" altLang="ko-KR" sz="1100" b="1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, </a:t>
            </a:r>
            <a:r>
              <a:rPr lang="ko-KR" altLang="en-US" sz="1100" b="1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삭제 </a:t>
            </a:r>
            <a:endParaRPr lang="ko-KR" altLang="ko-KR" sz="1100" b="1" kern="100" dirty="0"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1E02F40-E6AE-41A9-0BD4-134FBC1A4A5A}"/>
              </a:ext>
            </a:extLst>
          </p:cNvPr>
          <p:cNvSpPr txBox="1"/>
          <p:nvPr/>
        </p:nvSpPr>
        <p:spPr>
          <a:xfrm>
            <a:off x="1923176" y="1705404"/>
            <a:ext cx="8097124" cy="14021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기관 회원 자신의 탈퇴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, </a:t>
            </a: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회원삭제 기능은 제공하지 않습니다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관리자가 기관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</a:t>
            </a: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회원을 삭제할 경우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, </a:t>
            </a: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해당 기관이 갖고 있던 서버의 접속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</a:t>
            </a: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권한도 삭제됩니다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 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그러나 실시간으로 적용되는 것은 아닙니다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 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게이트웨이 서버를 재시동해야만 적용됩니다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</a:t>
            </a:r>
            <a:endParaRPr lang="ko-KR" altLang="ko-KR" sz="1100" kern="100" dirty="0"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ko-KR" altLang="ko-KR" sz="1100" kern="100" dirty="0"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37D7062-14F2-254A-C9FB-C88F5EC270A0}"/>
              </a:ext>
            </a:extLst>
          </p:cNvPr>
          <p:cNvSpPr txBox="1"/>
          <p:nvPr/>
        </p:nvSpPr>
        <p:spPr>
          <a:xfrm>
            <a:off x="1923176" y="2979728"/>
            <a:ext cx="8204782" cy="267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- </a:t>
            </a:r>
            <a:r>
              <a:rPr lang="ko-KR" altLang="en-US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기관인증</a:t>
            </a:r>
            <a:endParaRPr lang="ko-KR" altLang="ko-KR" sz="1100" kern="100" dirty="0"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605B0C3-6F3E-8B4D-4FB9-8D7E2976821B}"/>
              </a:ext>
            </a:extLst>
          </p:cNvPr>
          <p:cNvSpPr txBox="1"/>
          <p:nvPr/>
        </p:nvSpPr>
        <p:spPr>
          <a:xfrm>
            <a:off x="1904125" y="4717170"/>
            <a:ext cx="8204781" cy="14021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기관 로그인이 가능하다면 인증 역시 가능합니다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 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원칙적으로 기관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</a:t>
            </a: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인증 절차는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100% </a:t>
            </a: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기관이 직접 등록하고 수행할 수 있습니다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단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, </a:t>
            </a: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인증이 모두 끝난 후에는 기관정보가 </a:t>
            </a:r>
            <a:r>
              <a:rPr lang="ko-KR" altLang="en-US" sz="1100" kern="100" dirty="0" err="1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노드브레이커에</a:t>
            </a: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업데이트될 수 있도록 관리자가 게이트웨이를 재시동해야 합니다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</a:t>
            </a:r>
            <a:endParaRPr lang="ko-KR" altLang="ko-KR" sz="1100" kern="100" dirty="0"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기관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</a:t>
            </a: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인증 페이지 하단에서 시스템에 접속할 클라이언트 서버의 아이피를 입력하고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[</a:t>
            </a: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인증 등록하기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] </a:t>
            </a: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버튼을 눌러 인증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</a:t>
            </a: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과정을 밟게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</a:t>
            </a: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됩니다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</a:t>
            </a:r>
            <a:endParaRPr lang="ko-KR" altLang="ko-KR" sz="1100" kern="100" dirty="0"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ko-KR" altLang="ko-KR" sz="1100" kern="100" dirty="0"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F0EA4FAE-2C6A-15AF-2E6C-93C5FE586E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92965" y="3289579"/>
            <a:ext cx="4101281" cy="1332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92519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C4DC958-4778-AF03-57A0-D446EDDE1D70}"/>
              </a:ext>
            </a:extLst>
          </p:cNvPr>
          <p:cNvSpPr/>
          <p:nvPr/>
        </p:nvSpPr>
        <p:spPr>
          <a:xfrm>
            <a:off x="0" y="0"/>
            <a:ext cx="12192000" cy="1181099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BD80AD2-C6E7-F39A-76B2-A3FBE3B499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6976" y="489737"/>
            <a:ext cx="10361366" cy="591746"/>
          </a:xfrm>
        </p:spPr>
        <p:txBody>
          <a:bodyPr>
            <a:norm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라</a:t>
            </a:r>
            <a:r>
              <a:rPr lang="en-US" altLang="ko-KR" sz="24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. </a:t>
            </a:r>
            <a:r>
              <a:rPr lang="en-US" altLang="ko-KR" sz="2400" dirty="0">
                <a:solidFill>
                  <a:srgbClr val="EF6262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03.</a:t>
            </a:r>
            <a:r>
              <a:rPr lang="ko-KR" altLang="en-US" sz="2400" dirty="0">
                <a:solidFill>
                  <a:srgbClr val="EF6262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운영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3A4D07A-476F-C75B-1AD4-B79BA2E55C0A}"/>
              </a:ext>
            </a:extLst>
          </p:cNvPr>
          <p:cNvSpPr/>
          <p:nvPr/>
        </p:nvSpPr>
        <p:spPr>
          <a:xfrm>
            <a:off x="2" y="1181099"/>
            <a:ext cx="1702964" cy="5676901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5F7907F-F61F-C825-00F3-7D861E7434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960" y="1339851"/>
            <a:ext cx="1506815" cy="4648199"/>
          </a:xfrm>
        </p:spPr>
        <p:txBody>
          <a:bodyPr>
            <a:noAutofit/>
          </a:bodyPr>
          <a:lstStyle/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가</a:t>
            </a:r>
            <a:r>
              <a:rPr lang="en-US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 </a:t>
            </a: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개요</a:t>
            </a:r>
          </a:p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r>
              <a:rPr lang="ko-KR" altLang="en-US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나</a:t>
            </a:r>
            <a:r>
              <a:rPr lang="en-US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 </a:t>
            </a:r>
            <a:r>
              <a:rPr lang="ko-KR" altLang="en-US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커스터마이징</a:t>
            </a:r>
            <a:endParaRPr lang="ko-KR" altLang="ko-KR" sz="1000" b="1" kern="100" dirty="0">
              <a:solidFill>
                <a:schemeClr val="bg1"/>
              </a:solidFill>
              <a:effectLst/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다</a:t>
            </a:r>
            <a:r>
              <a:rPr lang="en-US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 </a:t>
            </a: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설치</a:t>
            </a:r>
            <a:endParaRPr lang="en-US" altLang="ko-KR" sz="1000" b="1" kern="100" dirty="0">
              <a:solidFill>
                <a:schemeClr val="bg1"/>
              </a:solidFill>
              <a:effectLst/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라</a:t>
            </a:r>
            <a:r>
              <a:rPr lang="en-US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 </a:t>
            </a: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관리자 웹사이트</a:t>
            </a:r>
            <a:endParaRPr lang="en-US" altLang="ko-KR" sz="1000" b="1" kern="100" dirty="0">
              <a:solidFill>
                <a:schemeClr val="bg1"/>
              </a:solidFill>
              <a:effectLst/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01.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관리자 웹사이트 안내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02.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관제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상황판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서버목록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서버상태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서버정보</a:t>
            </a:r>
            <a:endParaRPr lang="en-US" altLang="ko-KR" sz="800" kern="100" dirty="0">
              <a:solidFill>
                <a:schemeClr val="bg1"/>
              </a:solidFill>
              <a:effectLst/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03.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운영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설정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기관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관리자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메모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04.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메소드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스키마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로그</a:t>
            </a:r>
            <a:endParaRPr lang="ko-KR" altLang="ko-KR" sz="200" b="1" kern="100" dirty="0">
              <a:solidFill>
                <a:schemeClr val="bg1"/>
              </a:solidFill>
              <a:effectLst/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마</a:t>
            </a:r>
            <a:r>
              <a:rPr lang="en-US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 </a:t>
            </a: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기타정보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endParaRPr lang="ko-KR" altLang="en-US" sz="1100" dirty="0"/>
          </a:p>
        </p:txBody>
      </p:sp>
      <p:sp>
        <p:nvSpPr>
          <p:cNvPr id="26" name="제목 1">
            <a:extLst>
              <a:ext uri="{FF2B5EF4-FFF2-40B4-BE49-F238E27FC236}">
                <a16:creationId xmlns:a16="http://schemas.microsoft.com/office/drawing/2014/main" id="{1C7E4F99-26FF-880C-C2B2-0CD2B97862FC}"/>
              </a:ext>
            </a:extLst>
          </p:cNvPr>
          <p:cNvSpPr txBox="1">
            <a:spLocks/>
          </p:cNvSpPr>
          <p:nvPr/>
        </p:nvSpPr>
        <p:spPr>
          <a:xfrm>
            <a:off x="8557693" y="125376"/>
            <a:ext cx="3522345" cy="2837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ko-KR" altLang="en-US" sz="1200" dirty="0" err="1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노드브레이커</a:t>
            </a:r>
            <a:r>
              <a:rPr lang="ko-KR" altLang="en-US" sz="12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</a:t>
            </a:r>
            <a:r>
              <a:rPr lang="en-US" altLang="ko-KR" sz="12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1.0 </a:t>
            </a:r>
            <a:r>
              <a:rPr lang="ko-KR" altLang="en-US" sz="12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취급설명서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ED190D9-F8A8-8AA6-1D91-0DEA02DEB670}"/>
              </a:ext>
            </a:extLst>
          </p:cNvPr>
          <p:cNvSpPr/>
          <p:nvPr/>
        </p:nvSpPr>
        <p:spPr>
          <a:xfrm>
            <a:off x="10192624" y="1181099"/>
            <a:ext cx="1999376" cy="567690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70E588A6-68C6-AF7F-B429-C132FE911FEF}"/>
              </a:ext>
            </a:extLst>
          </p:cNvPr>
          <p:cNvGrpSpPr/>
          <p:nvPr/>
        </p:nvGrpSpPr>
        <p:grpSpPr>
          <a:xfrm>
            <a:off x="-5856" y="0"/>
            <a:ext cx="1708822" cy="1166870"/>
            <a:chOff x="-5856" y="0"/>
            <a:chExt cx="1708822" cy="1166870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6CF3E6EF-88B4-89D3-C98C-3B1911663639}"/>
                </a:ext>
              </a:extLst>
            </p:cNvPr>
            <p:cNvSpPr/>
            <p:nvPr/>
          </p:nvSpPr>
          <p:spPr>
            <a:xfrm>
              <a:off x="2" y="0"/>
              <a:ext cx="1702964" cy="116687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997A2AEF-0868-DEC3-AC8E-D07C957C3A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856" y="352641"/>
              <a:ext cx="1205483" cy="502761"/>
            </a:xfrm>
            <a:prstGeom prst="rect">
              <a:avLst/>
            </a:prstGeom>
          </p:spPr>
        </p:pic>
      </p:grpSp>
      <p:sp>
        <p:nvSpPr>
          <p:cNvPr id="15" name="순서도: 수행의 시작/종료 14">
            <a:extLst>
              <a:ext uri="{FF2B5EF4-FFF2-40B4-BE49-F238E27FC236}">
                <a16:creationId xmlns:a16="http://schemas.microsoft.com/office/drawing/2014/main" id="{D6FE1BFF-8FC1-0587-654D-89D203764C74}"/>
              </a:ext>
            </a:extLst>
          </p:cNvPr>
          <p:cNvSpPr/>
          <p:nvPr/>
        </p:nvSpPr>
        <p:spPr>
          <a:xfrm>
            <a:off x="185460" y="3859777"/>
            <a:ext cx="1298535" cy="190498"/>
          </a:xfrm>
          <a:prstGeom prst="flowChartTerminator">
            <a:avLst/>
          </a:prstGeom>
          <a:noFill/>
          <a:ln w="28575">
            <a:solidFill>
              <a:srgbClr val="EF62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4890ECC-5615-E1B2-8701-52F6D07CED98}"/>
              </a:ext>
            </a:extLst>
          </p:cNvPr>
          <p:cNvSpPr txBox="1"/>
          <p:nvPr/>
        </p:nvSpPr>
        <p:spPr>
          <a:xfrm>
            <a:off x="1923176" y="1352262"/>
            <a:ext cx="8204782" cy="267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100" b="1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기관 인증</a:t>
            </a:r>
            <a:endParaRPr lang="ko-KR" altLang="ko-KR" sz="1100" b="1" kern="100" dirty="0"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1E02F40-E6AE-41A9-0BD4-134FBC1A4A5A}"/>
              </a:ext>
            </a:extLst>
          </p:cNvPr>
          <p:cNvSpPr txBox="1"/>
          <p:nvPr/>
        </p:nvSpPr>
        <p:spPr>
          <a:xfrm>
            <a:off x="1923175" y="5413457"/>
            <a:ext cx="8204781" cy="550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(</a:t>
            </a: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이 과정에서 시스템 방침에 따라 별도의 공인인증서 등록 과정을 진행하게 됩니다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.)</a:t>
            </a:r>
            <a:endParaRPr lang="ko-KR" altLang="ko-KR" sz="1100" kern="100" dirty="0"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ko-KR" altLang="ko-KR" sz="1100" kern="100" dirty="0"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4401719-56A1-5388-12A5-7F09A778EC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4012" y="1645436"/>
            <a:ext cx="4349342" cy="3778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5743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C4DC958-4778-AF03-57A0-D446EDDE1D70}"/>
              </a:ext>
            </a:extLst>
          </p:cNvPr>
          <p:cNvSpPr/>
          <p:nvPr/>
        </p:nvSpPr>
        <p:spPr>
          <a:xfrm>
            <a:off x="-2" y="0"/>
            <a:ext cx="12192000" cy="1181099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3A4D07A-476F-C75B-1AD4-B79BA2E55C0A}"/>
              </a:ext>
            </a:extLst>
          </p:cNvPr>
          <p:cNvSpPr/>
          <p:nvPr/>
        </p:nvSpPr>
        <p:spPr>
          <a:xfrm>
            <a:off x="2" y="1181099"/>
            <a:ext cx="1702964" cy="5676901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0709C71-E9FF-3913-3446-F37C3F0B3409}"/>
              </a:ext>
            </a:extLst>
          </p:cNvPr>
          <p:cNvSpPr/>
          <p:nvPr/>
        </p:nvSpPr>
        <p:spPr>
          <a:xfrm>
            <a:off x="10192624" y="1181099"/>
            <a:ext cx="1999376" cy="567690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7796D63E-FA02-0419-3E91-C4E41FA6670D}"/>
              </a:ext>
            </a:extLst>
          </p:cNvPr>
          <p:cNvSpPr txBox="1">
            <a:spLocks/>
          </p:cNvSpPr>
          <p:nvPr/>
        </p:nvSpPr>
        <p:spPr>
          <a:xfrm>
            <a:off x="8557693" y="125376"/>
            <a:ext cx="3522345" cy="2837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ko-KR" altLang="en-US" sz="1200" dirty="0" err="1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노드브레이커</a:t>
            </a:r>
            <a:r>
              <a:rPr lang="ko-KR" altLang="en-US" sz="12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</a:t>
            </a:r>
            <a:r>
              <a:rPr lang="en-US" altLang="ko-KR" sz="12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1.0 </a:t>
            </a:r>
            <a:r>
              <a:rPr lang="ko-KR" altLang="en-US" sz="12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취급설명서</a:t>
            </a: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619DD804-E7ED-ECD4-E1AF-7E826870A848}"/>
              </a:ext>
            </a:extLst>
          </p:cNvPr>
          <p:cNvSpPr txBox="1">
            <a:spLocks/>
          </p:cNvSpPr>
          <p:nvPr/>
        </p:nvSpPr>
        <p:spPr>
          <a:xfrm>
            <a:off x="1846976" y="489737"/>
            <a:ext cx="10361366" cy="5917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다</a:t>
            </a:r>
            <a:r>
              <a:rPr lang="en-US" altLang="ko-KR" sz="2400" b="1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. </a:t>
            </a:r>
            <a:r>
              <a:rPr lang="en-US" altLang="ko-KR" sz="2400" dirty="0">
                <a:solidFill>
                  <a:srgbClr val="EF6262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00. </a:t>
            </a:r>
            <a:r>
              <a:rPr lang="ko-KR" altLang="en-US" sz="2400" dirty="0">
                <a:solidFill>
                  <a:srgbClr val="EF6262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기본설치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10D7F12A-9549-A893-3912-EA54DB1E8325}"/>
              </a:ext>
            </a:extLst>
          </p:cNvPr>
          <p:cNvGrpSpPr/>
          <p:nvPr/>
        </p:nvGrpSpPr>
        <p:grpSpPr>
          <a:xfrm>
            <a:off x="-5856" y="0"/>
            <a:ext cx="1708822" cy="1166870"/>
            <a:chOff x="-5856" y="0"/>
            <a:chExt cx="1708822" cy="1166870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3E8DD9C3-AB32-11CC-795D-99E504FCC694}"/>
                </a:ext>
              </a:extLst>
            </p:cNvPr>
            <p:cNvSpPr/>
            <p:nvPr/>
          </p:nvSpPr>
          <p:spPr>
            <a:xfrm>
              <a:off x="2" y="0"/>
              <a:ext cx="1702964" cy="116687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B970D08E-C2EE-C82E-3909-65152A637A1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856" y="352641"/>
              <a:ext cx="1205483" cy="502761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876A465-7A43-5CCC-3361-5F5932A6C56F}"/>
              </a:ext>
            </a:extLst>
          </p:cNvPr>
          <p:cNvSpPr txBox="1"/>
          <p:nvPr/>
        </p:nvSpPr>
        <p:spPr>
          <a:xfrm>
            <a:off x="1923176" y="1371312"/>
            <a:ext cx="7540864" cy="3200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  <a:spcAft>
                <a:spcPts val="800"/>
              </a:spcAft>
            </a:pP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콘솔에서 </a:t>
            </a:r>
            <a:r>
              <a:rPr lang="ko-KR" altLang="en-US" sz="1100" kern="100" dirty="0" err="1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노드브레이커를</a:t>
            </a: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보다 쉽게 컨트롤하기 위한 단축 명령어 등록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</a:t>
            </a: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과정입니다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</a:t>
            </a:r>
          </a:p>
          <a:p>
            <a:pPr algn="just">
              <a:lnSpc>
                <a:spcPct val="130000"/>
              </a:lnSpc>
              <a:spcAft>
                <a:spcPts val="800"/>
              </a:spcAft>
            </a:pP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bashrc.txt</a:t>
            </a: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에 포함된 명령어를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, </a:t>
            </a: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프로그램을 실행할 계정의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.</a:t>
            </a:r>
            <a:r>
              <a:rPr lang="en-US" altLang="ko-KR" sz="1100" kern="100" dirty="0" err="1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bashrc</a:t>
            </a: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에 추가 수정합니다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</a:t>
            </a:r>
          </a:p>
          <a:p>
            <a:pPr algn="just">
              <a:lnSpc>
                <a:spcPct val="130000"/>
              </a:lnSpc>
              <a:spcAft>
                <a:spcPts val="800"/>
              </a:spcAft>
            </a:pPr>
            <a:r>
              <a:rPr lang="ko-KR" altLang="en-US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계정을 종료한 후 다시 로그인하면 </a:t>
            </a:r>
            <a:r>
              <a:rPr lang="ko-KR" altLang="en-US" sz="1100" kern="100" dirty="0" err="1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노드브레이커</a:t>
            </a:r>
            <a:r>
              <a:rPr lang="ko-KR" altLang="en-US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관련 명령어들을 모두 실행할 수 있게 됩니다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</a:t>
            </a:r>
            <a:endParaRPr lang="ko-KR" altLang="ko-KR" sz="1100" kern="100" dirty="0"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algn="just">
              <a:lnSpc>
                <a:spcPct val="130000"/>
              </a:lnSpc>
              <a:spcAft>
                <a:spcPts val="800"/>
              </a:spcAft>
            </a:pP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 </a:t>
            </a:r>
            <a:endParaRPr lang="ko-KR" altLang="ko-KR" sz="1100" kern="100" dirty="0"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algn="just">
              <a:lnSpc>
                <a:spcPct val="130000"/>
              </a:lnSpc>
              <a:spcAft>
                <a:spcPts val="800"/>
              </a:spcAft>
            </a:pP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(</a:t>
            </a: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샘플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bashrc.txt </a:t>
            </a: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추가 내용 예시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)</a:t>
            </a:r>
            <a:endParaRPr lang="ko-KR" altLang="ko-KR" sz="1100" kern="100" dirty="0"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algn="just">
              <a:lnSpc>
                <a:spcPct val="130000"/>
              </a:lnSpc>
              <a:spcAft>
                <a:spcPts val="800"/>
              </a:spcAft>
            </a:pP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alias </a:t>
            </a:r>
            <a:r>
              <a:rPr lang="en-US" altLang="ko-KR" sz="1100" kern="100" dirty="0" err="1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nbs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='/</a:t>
            </a:r>
            <a:r>
              <a:rPr lang="en-US" altLang="ko-KR" sz="1100" kern="100" dirty="0" err="1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usr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/local/node/bin/pm2 start /home/</a:t>
            </a:r>
            <a:r>
              <a:rPr lang="en-US" altLang="ko-KR" sz="1100" kern="100" dirty="0" err="1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nodejs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/nb95/DATA/</a:t>
            </a:r>
            <a:r>
              <a:rPr lang="en-US" altLang="ko-KR" sz="1100" kern="100" dirty="0" err="1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cfg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/</a:t>
            </a:r>
            <a:r>
              <a:rPr lang="en-US" altLang="ko-KR" sz="1100" kern="100" dirty="0" err="1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appRun.json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’</a:t>
            </a:r>
            <a:endParaRPr lang="ko-KR" altLang="ko-KR" sz="1100" kern="100" dirty="0"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algn="just">
              <a:lnSpc>
                <a:spcPct val="130000"/>
              </a:lnSpc>
              <a:spcAft>
                <a:spcPts val="800"/>
              </a:spcAft>
            </a:pP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alias </a:t>
            </a:r>
            <a:r>
              <a:rPr lang="en-US" altLang="ko-KR" sz="1100" kern="100" dirty="0" err="1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pmr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='/</a:t>
            </a:r>
            <a:r>
              <a:rPr lang="en-US" altLang="ko-KR" sz="1100" kern="100" dirty="0" err="1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usr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/local/node/bin/pm2 restart all’</a:t>
            </a:r>
            <a:endParaRPr lang="ko-KR" altLang="ko-KR" sz="1100" kern="100" dirty="0"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algn="just">
              <a:lnSpc>
                <a:spcPct val="130000"/>
              </a:lnSpc>
              <a:spcAft>
                <a:spcPts val="800"/>
              </a:spcAft>
            </a:pP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alias </a:t>
            </a:r>
            <a:r>
              <a:rPr lang="en-US" altLang="ko-KR" sz="1100" kern="100" dirty="0" err="1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pms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='/</a:t>
            </a:r>
            <a:r>
              <a:rPr lang="en-US" altLang="ko-KR" sz="1100" kern="100" dirty="0" err="1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usr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/local/node/bin/pm2 stop all’</a:t>
            </a:r>
            <a:endParaRPr lang="ko-KR" altLang="ko-KR" sz="1100" kern="100" dirty="0"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algn="just">
              <a:lnSpc>
                <a:spcPct val="130000"/>
              </a:lnSpc>
              <a:spcAft>
                <a:spcPts val="800"/>
              </a:spcAft>
            </a:pP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alias </a:t>
            </a:r>
            <a:r>
              <a:rPr lang="en-US" altLang="ko-KR" sz="1100" kern="100" dirty="0" err="1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pmf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='/</a:t>
            </a:r>
            <a:r>
              <a:rPr lang="en-US" altLang="ko-KR" sz="1100" kern="100" dirty="0" err="1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usr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/local/node/bin/pm2 flush’</a:t>
            </a:r>
            <a:endParaRPr lang="ko-KR" altLang="ko-KR" sz="1100" kern="100" dirty="0"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algn="just">
              <a:lnSpc>
                <a:spcPct val="130000"/>
              </a:lnSpc>
              <a:spcAft>
                <a:spcPts val="800"/>
              </a:spcAft>
            </a:pP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alias </a:t>
            </a:r>
            <a:r>
              <a:rPr lang="en-US" altLang="ko-KR" sz="1100" kern="100" dirty="0" err="1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pml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='/</a:t>
            </a:r>
            <a:r>
              <a:rPr lang="en-US" altLang="ko-KR" sz="1100" kern="100" dirty="0" err="1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usr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/local/node/bin/pm2 list'</a:t>
            </a:r>
            <a:endParaRPr lang="ko-KR" altLang="ko-KR" sz="1100" kern="100" dirty="0"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7646A67F-BB5B-23B5-4229-ED073AD1B556}"/>
              </a:ext>
            </a:extLst>
          </p:cNvPr>
          <p:cNvSpPr txBox="1">
            <a:spLocks/>
          </p:cNvSpPr>
          <p:nvPr/>
        </p:nvSpPr>
        <p:spPr>
          <a:xfrm>
            <a:off x="121960" y="1339851"/>
            <a:ext cx="1506815" cy="46481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ko-KR" altLang="ko-KR" sz="1000" b="1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가</a:t>
            </a:r>
            <a:r>
              <a:rPr lang="en-US" altLang="ko-KR" sz="1000" b="1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 </a:t>
            </a:r>
            <a:r>
              <a:rPr lang="ko-KR" altLang="ko-KR" sz="1000" b="1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개요</a:t>
            </a:r>
          </a:p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ko-KR" altLang="ko-KR" sz="1000" b="1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나</a:t>
            </a:r>
            <a:r>
              <a:rPr lang="en-US" altLang="ko-KR" sz="1000" b="1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 </a:t>
            </a:r>
            <a:r>
              <a:rPr lang="ko-KR" altLang="ko-KR" sz="1000" b="1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커스터마이징</a:t>
            </a:r>
          </a:p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ko-KR" altLang="ko-KR" sz="1000" b="1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다</a:t>
            </a:r>
            <a:r>
              <a:rPr lang="en-US" altLang="ko-KR" sz="1000" b="1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 </a:t>
            </a:r>
            <a:r>
              <a:rPr lang="ko-KR" altLang="ko-KR" sz="1000" b="1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설치</a:t>
            </a:r>
            <a:endParaRPr lang="en-US" altLang="ko-KR" sz="1000" b="1" kern="100" dirty="0">
              <a:solidFill>
                <a:schemeClr val="bg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1000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</a:t>
            </a:r>
            <a:r>
              <a:rPr lang="en-US" altLang="ko-KR" sz="800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00. </a:t>
            </a:r>
            <a:r>
              <a:rPr lang="ko-KR" altLang="ko-KR" sz="800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기본설</a:t>
            </a:r>
            <a:r>
              <a:rPr lang="ko-KR" altLang="en-US" sz="800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치</a:t>
            </a:r>
            <a:endParaRPr lang="en-US" altLang="ko-KR" sz="800" kern="100" dirty="0">
              <a:solidFill>
                <a:schemeClr val="bg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01. </a:t>
            </a:r>
            <a:r>
              <a:rPr lang="ko-KR" altLang="ko-KR" sz="800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시스템 구조</a:t>
            </a:r>
          </a:p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서버</a:t>
            </a:r>
            <a:r>
              <a:rPr lang="en-US" altLang="ko-KR" sz="800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</a:t>
            </a:r>
            <a:r>
              <a:rPr lang="ko-KR" altLang="ko-KR" sz="800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앱 설명</a:t>
            </a:r>
          </a:p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프로그램 파일 구조</a:t>
            </a:r>
          </a:p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02. </a:t>
            </a:r>
            <a:r>
              <a:rPr lang="ko-KR" altLang="ko-KR" sz="800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기타 프로그램</a:t>
            </a:r>
          </a:p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보일러</a:t>
            </a:r>
            <a:r>
              <a:rPr lang="en-US" altLang="ko-KR" sz="800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</a:t>
            </a:r>
            <a:r>
              <a:rPr lang="ko-KR" altLang="ko-KR" sz="800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플레이트</a:t>
            </a:r>
            <a:endParaRPr lang="en-US" altLang="ko-KR" sz="800" kern="100" dirty="0">
              <a:solidFill>
                <a:schemeClr val="bg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프록시 서버</a:t>
            </a:r>
            <a:r>
              <a:rPr lang="en-US" altLang="ko-KR" sz="800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</a:t>
            </a:r>
            <a:r>
              <a:rPr lang="ko-KR" altLang="ko-KR" sz="800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앱</a:t>
            </a:r>
          </a:p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가상</a:t>
            </a:r>
            <a:r>
              <a:rPr lang="en-US" altLang="ko-KR" sz="800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</a:t>
            </a:r>
            <a:r>
              <a:rPr lang="ko-KR" altLang="ko-KR" sz="800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호스트 서버</a:t>
            </a:r>
            <a:r>
              <a:rPr lang="en-US" altLang="ko-KR" sz="800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</a:t>
            </a:r>
            <a:r>
              <a:rPr lang="ko-KR" altLang="ko-KR" sz="800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앱</a:t>
            </a:r>
          </a:p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콘솔용 대량 테스트</a:t>
            </a:r>
            <a:r>
              <a:rPr lang="en-US" altLang="ko-KR" sz="800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</a:t>
            </a:r>
            <a:r>
              <a:rPr lang="ko-KR" altLang="ko-KR" sz="800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앱</a:t>
            </a:r>
          </a:p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03. </a:t>
            </a:r>
            <a:r>
              <a:rPr lang="ko-KR" altLang="ko-KR" sz="800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실행 및 운영</a:t>
            </a:r>
            <a:endParaRPr lang="en-US" altLang="ko-KR" sz="800" kern="100" dirty="0">
              <a:solidFill>
                <a:schemeClr val="bg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r>
              <a:rPr lang="ko-KR" altLang="ko-KR" sz="1000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라</a:t>
            </a:r>
            <a:r>
              <a:rPr lang="en-US" altLang="ko-KR" sz="1000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 </a:t>
            </a:r>
            <a:r>
              <a:rPr lang="ko-KR" altLang="ko-KR" sz="1000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관리자 웹사이트</a:t>
            </a:r>
            <a:endParaRPr lang="en-US" altLang="ko-KR" sz="1000" kern="100" dirty="0">
              <a:solidFill>
                <a:schemeClr val="bg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r>
              <a:rPr lang="ko-KR" altLang="ko-KR" sz="1000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마</a:t>
            </a:r>
            <a:r>
              <a:rPr lang="en-US" altLang="ko-KR" sz="1000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 </a:t>
            </a:r>
            <a:r>
              <a:rPr lang="ko-KR" altLang="ko-KR" sz="1000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기타정보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endParaRPr lang="ko-KR" altLang="en-US" sz="1100" dirty="0"/>
          </a:p>
        </p:txBody>
      </p:sp>
      <p:sp>
        <p:nvSpPr>
          <p:cNvPr id="15" name="순서도: 수행의 시작/종료 14">
            <a:extLst>
              <a:ext uri="{FF2B5EF4-FFF2-40B4-BE49-F238E27FC236}">
                <a16:creationId xmlns:a16="http://schemas.microsoft.com/office/drawing/2014/main" id="{4A2F0528-B069-D6F3-B779-5C8E774AB915}"/>
              </a:ext>
            </a:extLst>
          </p:cNvPr>
          <p:cNvSpPr/>
          <p:nvPr/>
        </p:nvSpPr>
        <p:spPr>
          <a:xfrm>
            <a:off x="78820" y="2037437"/>
            <a:ext cx="1549955" cy="209551"/>
          </a:xfrm>
          <a:prstGeom prst="flowChartTerminator">
            <a:avLst/>
          </a:prstGeom>
          <a:noFill/>
          <a:ln w="28575">
            <a:solidFill>
              <a:srgbClr val="EF62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490993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C4DC958-4778-AF03-57A0-D446EDDE1D70}"/>
              </a:ext>
            </a:extLst>
          </p:cNvPr>
          <p:cNvSpPr/>
          <p:nvPr/>
        </p:nvSpPr>
        <p:spPr>
          <a:xfrm>
            <a:off x="0" y="0"/>
            <a:ext cx="12192000" cy="1181099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BD80AD2-C6E7-F39A-76B2-A3FBE3B499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6976" y="489737"/>
            <a:ext cx="10361366" cy="591746"/>
          </a:xfrm>
        </p:spPr>
        <p:txBody>
          <a:bodyPr>
            <a:norm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라</a:t>
            </a:r>
            <a:r>
              <a:rPr lang="en-US" altLang="ko-KR" sz="24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. </a:t>
            </a:r>
            <a:r>
              <a:rPr lang="en-US" altLang="ko-KR" sz="2400" dirty="0">
                <a:solidFill>
                  <a:srgbClr val="EF6262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03.</a:t>
            </a:r>
            <a:r>
              <a:rPr lang="ko-KR" altLang="en-US" sz="2400" dirty="0">
                <a:solidFill>
                  <a:srgbClr val="EF6262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운영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3A4D07A-476F-C75B-1AD4-B79BA2E55C0A}"/>
              </a:ext>
            </a:extLst>
          </p:cNvPr>
          <p:cNvSpPr/>
          <p:nvPr/>
        </p:nvSpPr>
        <p:spPr>
          <a:xfrm>
            <a:off x="2" y="1181099"/>
            <a:ext cx="1702964" cy="5676901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5F7907F-F61F-C825-00F3-7D861E7434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960" y="1339851"/>
            <a:ext cx="1506815" cy="4648199"/>
          </a:xfrm>
        </p:spPr>
        <p:txBody>
          <a:bodyPr>
            <a:noAutofit/>
          </a:bodyPr>
          <a:lstStyle/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가</a:t>
            </a:r>
            <a:r>
              <a:rPr lang="en-US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 </a:t>
            </a: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개요</a:t>
            </a:r>
          </a:p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r>
              <a:rPr lang="ko-KR" altLang="en-US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나</a:t>
            </a:r>
            <a:r>
              <a:rPr lang="en-US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 </a:t>
            </a:r>
            <a:r>
              <a:rPr lang="ko-KR" altLang="en-US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커스터마이징</a:t>
            </a:r>
            <a:endParaRPr lang="ko-KR" altLang="ko-KR" sz="1000" b="1" kern="100" dirty="0">
              <a:solidFill>
                <a:schemeClr val="bg1"/>
              </a:solidFill>
              <a:effectLst/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다</a:t>
            </a:r>
            <a:r>
              <a:rPr lang="en-US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 </a:t>
            </a: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설치</a:t>
            </a:r>
            <a:endParaRPr lang="en-US" altLang="ko-KR" sz="1000" b="1" kern="100" dirty="0">
              <a:solidFill>
                <a:schemeClr val="bg1"/>
              </a:solidFill>
              <a:effectLst/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라</a:t>
            </a:r>
            <a:r>
              <a:rPr lang="en-US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 </a:t>
            </a: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관리자 웹사이트</a:t>
            </a:r>
            <a:endParaRPr lang="en-US" altLang="ko-KR" sz="1000" b="1" kern="100" dirty="0">
              <a:solidFill>
                <a:schemeClr val="bg1"/>
              </a:solidFill>
              <a:effectLst/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01.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관리자 웹사이트 안내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02.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관제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상황판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서버목록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서버상태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서버정보</a:t>
            </a:r>
            <a:endParaRPr lang="en-US" altLang="ko-KR" sz="800" kern="100" dirty="0">
              <a:solidFill>
                <a:schemeClr val="bg1"/>
              </a:solidFill>
              <a:effectLst/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03.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운영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설정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기관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관리자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메모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04.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메소드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스키마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로그</a:t>
            </a:r>
            <a:endParaRPr lang="ko-KR" altLang="ko-KR" sz="200" b="1" kern="100" dirty="0">
              <a:solidFill>
                <a:schemeClr val="bg1"/>
              </a:solidFill>
              <a:effectLst/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마</a:t>
            </a:r>
            <a:r>
              <a:rPr lang="en-US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 </a:t>
            </a: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기타정보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endParaRPr lang="ko-KR" altLang="en-US" sz="1100" dirty="0"/>
          </a:p>
        </p:txBody>
      </p:sp>
      <p:sp>
        <p:nvSpPr>
          <p:cNvPr id="26" name="제목 1">
            <a:extLst>
              <a:ext uri="{FF2B5EF4-FFF2-40B4-BE49-F238E27FC236}">
                <a16:creationId xmlns:a16="http://schemas.microsoft.com/office/drawing/2014/main" id="{1C7E4F99-26FF-880C-C2B2-0CD2B97862FC}"/>
              </a:ext>
            </a:extLst>
          </p:cNvPr>
          <p:cNvSpPr txBox="1">
            <a:spLocks/>
          </p:cNvSpPr>
          <p:nvPr/>
        </p:nvSpPr>
        <p:spPr>
          <a:xfrm>
            <a:off x="8557693" y="125376"/>
            <a:ext cx="3522345" cy="2837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ko-KR" altLang="en-US" sz="1200" dirty="0" err="1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노드브레이커</a:t>
            </a:r>
            <a:r>
              <a:rPr lang="ko-KR" altLang="en-US" sz="12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</a:t>
            </a:r>
            <a:r>
              <a:rPr lang="en-US" altLang="ko-KR" sz="12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1.0 </a:t>
            </a:r>
            <a:r>
              <a:rPr lang="ko-KR" altLang="en-US" sz="12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취급설명서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ED190D9-F8A8-8AA6-1D91-0DEA02DEB670}"/>
              </a:ext>
            </a:extLst>
          </p:cNvPr>
          <p:cNvSpPr/>
          <p:nvPr/>
        </p:nvSpPr>
        <p:spPr>
          <a:xfrm>
            <a:off x="10192624" y="1181099"/>
            <a:ext cx="1999376" cy="567690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70E588A6-68C6-AF7F-B429-C132FE911FEF}"/>
              </a:ext>
            </a:extLst>
          </p:cNvPr>
          <p:cNvGrpSpPr/>
          <p:nvPr/>
        </p:nvGrpSpPr>
        <p:grpSpPr>
          <a:xfrm>
            <a:off x="-5856" y="0"/>
            <a:ext cx="1708822" cy="1166870"/>
            <a:chOff x="-5856" y="0"/>
            <a:chExt cx="1708822" cy="1166870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6CF3E6EF-88B4-89D3-C98C-3B1911663639}"/>
                </a:ext>
              </a:extLst>
            </p:cNvPr>
            <p:cNvSpPr/>
            <p:nvPr/>
          </p:nvSpPr>
          <p:spPr>
            <a:xfrm>
              <a:off x="2" y="0"/>
              <a:ext cx="1702964" cy="116687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997A2AEF-0868-DEC3-AC8E-D07C957C3A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856" y="352641"/>
              <a:ext cx="1205483" cy="502761"/>
            </a:xfrm>
            <a:prstGeom prst="rect">
              <a:avLst/>
            </a:prstGeom>
          </p:spPr>
        </p:pic>
      </p:grpSp>
      <p:sp>
        <p:nvSpPr>
          <p:cNvPr id="15" name="순서도: 수행의 시작/종료 14">
            <a:extLst>
              <a:ext uri="{FF2B5EF4-FFF2-40B4-BE49-F238E27FC236}">
                <a16:creationId xmlns:a16="http://schemas.microsoft.com/office/drawing/2014/main" id="{D6FE1BFF-8FC1-0587-654D-89D203764C74}"/>
              </a:ext>
            </a:extLst>
          </p:cNvPr>
          <p:cNvSpPr/>
          <p:nvPr/>
        </p:nvSpPr>
        <p:spPr>
          <a:xfrm>
            <a:off x="185460" y="3853246"/>
            <a:ext cx="1298535" cy="190498"/>
          </a:xfrm>
          <a:prstGeom prst="flowChartTerminator">
            <a:avLst/>
          </a:prstGeom>
          <a:noFill/>
          <a:ln w="28575">
            <a:solidFill>
              <a:srgbClr val="EF62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4890ECC-5615-E1B2-8701-52F6D07CED98}"/>
              </a:ext>
            </a:extLst>
          </p:cNvPr>
          <p:cNvSpPr txBox="1"/>
          <p:nvPr/>
        </p:nvSpPr>
        <p:spPr>
          <a:xfrm>
            <a:off x="1923176" y="1352262"/>
            <a:ext cx="8204782" cy="267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100" b="1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서버 검증 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(URL</a:t>
            </a:r>
            <a:r>
              <a:rPr lang="ko-KR" altLang="en-US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인증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)</a:t>
            </a:r>
            <a:endParaRPr lang="ko-KR" altLang="ko-KR" sz="1100" kern="100" dirty="0"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1E02F40-E6AE-41A9-0BD4-134FBC1A4A5A}"/>
              </a:ext>
            </a:extLst>
          </p:cNvPr>
          <p:cNvSpPr txBox="1"/>
          <p:nvPr/>
        </p:nvSpPr>
        <p:spPr>
          <a:xfrm>
            <a:off x="1923175" y="3504105"/>
            <a:ext cx="7963775" cy="1472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서버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</a:t>
            </a: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검증은 클라이언트 서버의 소유권을 확인하는 간단한 절차입니다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 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클라이언트 서버에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, </a:t>
            </a:r>
            <a:r>
              <a:rPr lang="ko-KR" altLang="en-US" sz="1100" kern="100" dirty="0" err="1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노드브레이커가</a:t>
            </a: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접근할 수 있는 경로로 간단한 응답을 구현하면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, </a:t>
            </a:r>
            <a:r>
              <a:rPr lang="ko-KR" altLang="en-US" sz="1100" kern="100" dirty="0" err="1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노드브레이커가</a:t>
            </a: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직접 접근하여 해당 서버에 대한 검증을 하게 됩니다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 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인증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</a:t>
            </a: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화면 최하단에 있는 두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</a:t>
            </a: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개의 값에 유의하세요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 "URL </a:t>
            </a: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인증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"</a:t>
            </a: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이라고 표시된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URL</a:t>
            </a: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로 </a:t>
            </a:r>
            <a:r>
              <a:rPr lang="ko-KR" altLang="en-US" sz="1100" kern="100" dirty="0" err="1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노드브레이커가</a:t>
            </a: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</a:t>
            </a:r>
            <a:r>
              <a:rPr lang="ko-KR" altLang="en-US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접</a:t>
            </a: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근했을 때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, </a:t>
            </a: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그에 대한 응답으로 아랫줄의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"</a:t>
            </a: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검증키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"</a:t>
            </a: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가 보여</a:t>
            </a:r>
            <a:r>
              <a:rPr lang="ko-KR" altLang="en-US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야</a:t>
            </a: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합니다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 </a:t>
            </a:r>
            <a:endParaRPr lang="ko-KR" altLang="ko-KR" sz="1100" kern="100" dirty="0"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ko-KR" altLang="ko-KR" sz="1100" kern="100" dirty="0"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1089BF3-724F-A570-FB5A-78EB2374BA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4013" y="1670836"/>
            <a:ext cx="6778188" cy="188900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9132C2E-1E0E-C4D3-DE0B-78C37927B297}"/>
              </a:ext>
            </a:extLst>
          </p:cNvPr>
          <p:cNvSpPr txBox="1"/>
          <p:nvPr/>
        </p:nvSpPr>
        <p:spPr>
          <a:xfrm>
            <a:off x="1912697" y="6210993"/>
            <a:ext cx="7963775" cy="2589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클라이언트 서버가 준비되면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, </a:t>
            </a: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최하단의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[</a:t>
            </a: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서버 검증하기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] </a:t>
            </a: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버튼을 클릭하여 검증을 실행합니다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</a:t>
            </a:r>
            <a:endParaRPr lang="ko-KR" altLang="ko-KR" sz="1100" kern="100" dirty="0"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B04ADB00-688C-7879-2A8A-8414A6F880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55830" y="4867441"/>
            <a:ext cx="6778188" cy="117529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346201E-463F-DB90-917E-7DED27751410}"/>
              </a:ext>
            </a:extLst>
          </p:cNvPr>
          <p:cNvSpPr txBox="1"/>
          <p:nvPr/>
        </p:nvSpPr>
        <p:spPr>
          <a:xfrm>
            <a:off x="10237623" y="1351248"/>
            <a:ext cx="1878175" cy="718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ko-KR" altLang="en-US" sz="9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서버검증시 도메인이 등록되지</a:t>
            </a:r>
            <a:r>
              <a:rPr lang="en-US" altLang="ko-KR" sz="9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</a:t>
            </a:r>
            <a:r>
              <a:rPr lang="ko-KR" altLang="en-US" sz="9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않은 서버일 경우</a:t>
            </a:r>
            <a:r>
              <a:rPr lang="en-US" altLang="ko-KR" sz="9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, </a:t>
            </a:r>
            <a:r>
              <a:rPr lang="ko-KR" altLang="en-US" sz="9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아이피와 포트번호로 등록해도 작동합니다</a:t>
            </a:r>
            <a:r>
              <a:rPr lang="en-US" altLang="ko-KR" sz="9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</a:t>
            </a:r>
            <a:r>
              <a:rPr lang="en-US" altLang="ko-KR" sz="105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 </a:t>
            </a:r>
            <a:endParaRPr lang="ko-KR" altLang="ko-KR" sz="1050" kern="100" dirty="0"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28101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C4DC958-4778-AF03-57A0-D446EDDE1D70}"/>
              </a:ext>
            </a:extLst>
          </p:cNvPr>
          <p:cNvSpPr/>
          <p:nvPr/>
        </p:nvSpPr>
        <p:spPr>
          <a:xfrm>
            <a:off x="0" y="0"/>
            <a:ext cx="12192000" cy="1181099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BD80AD2-C6E7-F39A-76B2-A3FBE3B499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6976" y="489737"/>
            <a:ext cx="10361366" cy="591746"/>
          </a:xfrm>
        </p:spPr>
        <p:txBody>
          <a:bodyPr>
            <a:norm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라</a:t>
            </a:r>
            <a:r>
              <a:rPr lang="en-US" altLang="ko-KR" sz="24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. </a:t>
            </a:r>
            <a:r>
              <a:rPr lang="en-US" altLang="ko-KR" sz="2400" dirty="0">
                <a:solidFill>
                  <a:srgbClr val="EF6262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03.</a:t>
            </a:r>
            <a:r>
              <a:rPr lang="ko-KR" altLang="en-US" sz="2400" dirty="0">
                <a:solidFill>
                  <a:srgbClr val="EF6262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운영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3A4D07A-476F-C75B-1AD4-B79BA2E55C0A}"/>
              </a:ext>
            </a:extLst>
          </p:cNvPr>
          <p:cNvSpPr/>
          <p:nvPr/>
        </p:nvSpPr>
        <p:spPr>
          <a:xfrm>
            <a:off x="2" y="1181099"/>
            <a:ext cx="1702964" cy="5676901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5F7907F-F61F-C825-00F3-7D861E7434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960" y="1339851"/>
            <a:ext cx="1506815" cy="4648199"/>
          </a:xfrm>
        </p:spPr>
        <p:txBody>
          <a:bodyPr>
            <a:noAutofit/>
          </a:bodyPr>
          <a:lstStyle/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가</a:t>
            </a:r>
            <a:r>
              <a:rPr lang="en-US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 </a:t>
            </a: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개요</a:t>
            </a:r>
          </a:p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r>
              <a:rPr lang="ko-KR" altLang="en-US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나</a:t>
            </a:r>
            <a:r>
              <a:rPr lang="en-US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 </a:t>
            </a:r>
            <a:r>
              <a:rPr lang="ko-KR" altLang="en-US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커스터마이징</a:t>
            </a:r>
            <a:endParaRPr lang="ko-KR" altLang="ko-KR" sz="1000" b="1" kern="100" dirty="0">
              <a:solidFill>
                <a:schemeClr val="bg1"/>
              </a:solidFill>
              <a:effectLst/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다</a:t>
            </a:r>
            <a:r>
              <a:rPr lang="en-US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 </a:t>
            </a: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설치</a:t>
            </a:r>
            <a:endParaRPr lang="en-US" altLang="ko-KR" sz="1000" b="1" kern="100" dirty="0">
              <a:solidFill>
                <a:schemeClr val="bg1"/>
              </a:solidFill>
              <a:effectLst/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라</a:t>
            </a:r>
            <a:r>
              <a:rPr lang="en-US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 </a:t>
            </a: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관리자 웹사이트</a:t>
            </a:r>
            <a:endParaRPr lang="en-US" altLang="ko-KR" sz="1000" b="1" kern="100" dirty="0">
              <a:solidFill>
                <a:schemeClr val="bg1"/>
              </a:solidFill>
              <a:effectLst/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01.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관리자 웹사이트 안내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02.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관제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상황판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서버목록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서버상태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서버정보</a:t>
            </a:r>
            <a:endParaRPr lang="en-US" altLang="ko-KR" sz="800" kern="100" dirty="0">
              <a:solidFill>
                <a:schemeClr val="bg1"/>
              </a:solidFill>
              <a:effectLst/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03.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운영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설정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기관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관리자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메모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04.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메소드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스키마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로그</a:t>
            </a:r>
            <a:endParaRPr lang="ko-KR" altLang="ko-KR" sz="200" b="1" kern="100" dirty="0">
              <a:solidFill>
                <a:schemeClr val="bg1"/>
              </a:solidFill>
              <a:effectLst/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마</a:t>
            </a:r>
            <a:r>
              <a:rPr lang="en-US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 </a:t>
            </a: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기타정보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endParaRPr lang="ko-KR" altLang="en-US" sz="1100" dirty="0"/>
          </a:p>
        </p:txBody>
      </p:sp>
      <p:sp>
        <p:nvSpPr>
          <p:cNvPr id="26" name="제목 1">
            <a:extLst>
              <a:ext uri="{FF2B5EF4-FFF2-40B4-BE49-F238E27FC236}">
                <a16:creationId xmlns:a16="http://schemas.microsoft.com/office/drawing/2014/main" id="{1C7E4F99-26FF-880C-C2B2-0CD2B97862FC}"/>
              </a:ext>
            </a:extLst>
          </p:cNvPr>
          <p:cNvSpPr txBox="1">
            <a:spLocks/>
          </p:cNvSpPr>
          <p:nvPr/>
        </p:nvSpPr>
        <p:spPr>
          <a:xfrm>
            <a:off x="8557693" y="125376"/>
            <a:ext cx="3522345" cy="2837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ko-KR" altLang="en-US" sz="1200" dirty="0" err="1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노드브레이커</a:t>
            </a:r>
            <a:r>
              <a:rPr lang="ko-KR" altLang="en-US" sz="12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</a:t>
            </a:r>
            <a:r>
              <a:rPr lang="en-US" altLang="ko-KR" sz="12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1.0 </a:t>
            </a:r>
            <a:r>
              <a:rPr lang="ko-KR" altLang="en-US" sz="12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취급설명서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ED190D9-F8A8-8AA6-1D91-0DEA02DEB670}"/>
              </a:ext>
            </a:extLst>
          </p:cNvPr>
          <p:cNvSpPr/>
          <p:nvPr/>
        </p:nvSpPr>
        <p:spPr>
          <a:xfrm>
            <a:off x="10192624" y="1181099"/>
            <a:ext cx="1999376" cy="567690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70E588A6-68C6-AF7F-B429-C132FE911FEF}"/>
              </a:ext>
            </a:extLst>
          </p:cNvPr>
          <p:cNvGrpSpPr/>
          <p:nvPr/>
        </p:nvGrpSpPr>
        <p:grpSpPr>
          <a:xfrm>
            <a:off x="-5856" y="0"/>
            <a:ext cx="1708822" cy="1166870"/>
            <a:chOff x="-5856" y="0"/>
            <a:chExt cx="1708822" cy="1166870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6CF3E6EF-88B4-89D3-C98C-3B1911663639}"/>
                </a:ext>
              </a:extLst>
            </p:cNvPr>
            <p:cNvSpPr/>
            <p:nvPr/>
          </p:nvSpPr>
          <p:spPr>
            <a:xfrm>
              <a:off x="2" y="0"/>
              <a:ext cx="1702964" cy="116687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997A2AEF-0868-DEC3-AC8E-D07C957C3A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856" y="352641"/>
              <a:ext cx="1205483" cy="502761"/>
            </a:xfrm>
            <a:prstGeom prst="rect">
              <a:avLst/>
            </a:prstGeom>
          </p:spPr>
        </p:pic>
      </p:grpSp>
      <p:sp>
        <p:nvSpPr>
          <p:cNvPr id="15" name="순서도: 수행의 시작/종료 14">
            <a:extLst>
              <a:ext uri="{FF2B5EF4-FFF2-40B4-BE49-F238E27FC236}">
                <a16:creationId xmlns:a16="http://schemas.microsoft.com/office/drawing/2014/main" id="{D6FE1BFF-8FC1-0587-654D-89D203764C74}"/>
              </a:ext>
            </a:extLst>
          </p:cNvPr>
          <p:cNvSpPr/>
          <p:nvPr/>
        </p:nvSpPr>
        <p:spPr>
          <a:xfrm>
            <a:off x="185460" y="3859779"/>
            <a:ext cx="1298535" cy="190498"/>
          </a:xfrm>
          <a:prstGeom prst="flowChartTerminator">
            <a:avLst/>
          </a:prstGeom>
          <a:noFill/>
          <a:ln w="28575">
            <a:solidFill>
              <a:srgbClr val="EF62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4890ECC-5615-E1B2-8701-52F6D07CED98}"/>
              </a:ext>
            </a:extLst>
          </p:cNvPr>
          <p:cNvSpPr txBox="1"/>
          <p:nvPr/>
        </p:nvSpPr>
        <p:spPr>
          <a:xfrm>
            <a:off x="1923176" y="1352262"/>
            <a:ext cx="8204782" cy="267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100" b="1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기관인증</a:t>
            </a:r>
            <a:r>
              <a:rPr lang="en-US" altLang="ko-KR" sz="1100" b="1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/</a:t>
            </a:r>
            <a:r>
              <a:rPr lang="ko-KR" altLang="en-US" sz="1100" b="1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검증완료</a:t>
            </a:r>
            <a:endParaRPr lang="ko-KR" altLang="ko-KR" sz="1100" b="1" kern="100" dirty="0"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0EBE0E4-A126-5519-1027-2951694BBA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3175" y="1670836"/>
            <a:ext cx="5277725" cy="399448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6CAC8A6-5D0A-6C5A-6C5A-173744298E4C}"/>
              </a:ext>
            </a:extLst>
          </p:cNvPr>
          <p:cNvSpPr txBox="1"/>
          <p:nvPr/>
        </p:nvSpPr>
        <p:spPr>
          <a:xfrm>
            <a:off x="1923175" y="5667457"/>
            <a:ext cx="8204781" cy="11184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위의 두 과정이 모두 완료되면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, </a:t>
            </a: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아래와 같이 절차가 모두 끝났다는 메시지가 나타납니다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 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이제 모든 설정이 완료되었습니다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</a:t>
            </a:r>
            <a:endParaRPr lang="ko-KR" altLang="ko-KR" sz="1100" kern="100" dirty="0"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ko-KR" altLang="ko-KR" sz="1100" kern="100" dirty="0"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ko-KR" altLang="ko-KR" sz="1100" kern="100" dirty="0"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943275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C4DC958-4778-AF03-57A0-D446EDDE1D70}"/>
              </a:ext>
            </a:extLst>
          </p:cNvPr>
          <p:cNvSpPr/>
          <p:nvPr/>
        </p:nvSpPr>
        <p:spPr>
          <a:xfrm>
            <a:off x="0" y="0"/>
            <a:ext cx="12192000" cy="1181099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BD80AD2-C6E7-F39A-76B2-A3FBE3B499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6976" y="489737"/>
            <a:ext cx="10361366" cy="591746"/>
          </a:xfrm>
        </p:spPr>
        <p:txBody>
          <a:bodyPr>
            <a:norm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라</a:t>
            </a:r>
            <a:r>
              <a:rPr lang="en-US" altLang="ko-KR" sz="24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. </a:t>
            </a:r>
            <a:r>
              <a:rPr lang="en-US" altLang="ko-KR" sz="2400" dirty="0">
                <a:solidFill>
                  <a:srgbClr val="EF6262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03.</a:t>
            </a:r>
            <a:r>
              <a:rPr lang="ko-KR" altLang="en-US" sz="2400" dirty="0">
                <a:solidFill>
                  <a:srgbClr val="EF6262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운영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3A4D07A-476F-C75B-1AD4-B79BA2E55C0A}"/>
              </a:ext>
            </a:extLst>
          </p:cNvPr>
          <p:cNvSpPr/>
          <p:nvPr/>
        </p:nvSpPr>
        <p:spPr>
          <a:xfrm>
            <a:off x="2" y="1181099"/>
            <a:ext cx="1702964" cy="5676901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5F7907F-F61F-C825-00F3-7D861E7434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960" y="1339851"/>
            <a:ext cx="1506815" cy="4648199"/>
          </a:xfrm>
        </p:spPr>
        <p:txBody>
          <a:bodyPr>
            <a:noAutofit/>
          </a:bodyPr>
          <a:lstStyle/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가</a:t>
            </a:r>
            <a:r>
              <a:rPr lang="en-US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 </a:t>
            </a: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개요</a:t>
            </a:r>
          </a:p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r>
              <a:rPr lang="ko-KR" altLang="en-US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나</a:t>
            </a:r>
            <a:r>
              <a:rPr lang="en-US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 </a:t>
            </a:r>
            <a:r>
              <a:rPr lang="ko-KR" altLang="en-US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커스터마이징</a:t>
            </a:r>
            <a:endParaRPr lang="ko-KR" altLang="ko-KR" sz="1000" b="1" kern="100" dirty="0">
              <a:solidFill>
                <a:schemeClr val="bg1"/>
              </a:solidFill>
              <a:effectLst/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다</a:t>
            </a:r>
            <a:r>
              <a:rPr lang="en-US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 </a:t>
            </a: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설치</a:t>
            </a:r>
            <a:endParaRPr lang="en-US" altLang="ko-KR" sz="1000" b="1" kern="100" dirty="0">
              <a:solidFill>
                <a:schemeClr val="bg1"/>
              </a:solidFill>
              <a:effectLst/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라</a:t>
            </a:r>
            <a:r>
              <a:rPr lang="en-US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 </a:t>
            </a: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관리자 웹사이트</a:t>
            </a:r>
            <a:endParaRPr lang="en-US" altLang="ko-KR" sz="1000" b="1" kern="100" dirty="0">
              <a:solidFill>
                <a:schemeClr val="bg1"/>
              </a:solidFill>
              <a:effectLst/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01.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관리자 웹사이트 안내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02.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관제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상황판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서버목록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서버상태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서버정보</a:t>
            </a:r>
            <a:endParaRPr lang="en-US" altLang="ko-KR" sz="800" kern="100" dirty="0">
              <a:solidFill>
                <a:schemeClr val="bg1"/>
              </a:solidFill>
              <a:effectLst/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03.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운영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설정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기관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관리자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메모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04.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메소드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스키마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로그</a:t>
            </a:r>
            <a:endParaRPr lang="ko-KR" altLang="ko-KR" sz="200" b="1" kern="100" dirty="0">
              <a:solidFill>
                <a:schemeClr val="bg1"/>
              </a:solidFill>
              <a:effectLst/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마</a:t>
            </a:r>
            <a:r>
              <a:rPr lang="en-US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 </a:t>
            </a: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기타정보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endParaRPr lang="ko-KR" altLang="en-US" sz="1100" dirty="0"/>
          </a:p>
        </p:txBody>
      </p:sp>
      <p:sp>
        <p:nvSpPr>
          <p:cNvPr id="26" name="제목 1">
            <a:extLst>
              <a:ext uri="{FF2B5EF4-FFF2-40B4-BE49-F238E27FC236}">
                <a16:creationId xmlns:a16="http://schemas.microsoft.com/office/drawing/2014/main" id="{1C7E4F99-26FF-880C-C2B2-0CD2B97862FC}"/>
              </a:ext>
            </a:extLst>
          </p:cNvPr>
          <p:cNvSpPr txBox="1">
            <a:spLocks/>
          </p:cNvSpPr>
          <p:nvPr/>
        </p:nvSpPr>
        <p:spPr>
          <a:xfrm>
            <a:off x="8557693" y="125376"/>
            <a:ext cx="3522345" cy="2837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ko-KR" altLang="en-US" sz="1200" dirty="0" err="1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노드브레이커</a:t>
            </a:r>
            <a:r>
              <a:rPr lang="ko-KR" altLang="en-US" sz="12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</a:t>
            </a:r>
            <a:r>
              <a:rPr lang="en-US" altLang="ko-KR" sz="12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1.0 </a:t>
            </a:r>
            <a:r>
              <a:rPr lang="ko-KR" altLang="en-US" sz="12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취급설명서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ED190D9-F8A8-8AA6-1D91-0DEA02DEB670}"/>
              </a:ext>
            </a:extLst>
          </p:cNvPr>
          <p:cNvSpPr/>
          <p:nvPr/>
        </p:nvSpPr>
        <p:spPr>
          <a:xfrm>
            <a:off x="10192624" y="1181099"/>
            <a:ext cx="1999376" cy="567690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70E588A6-68C6-AF7F-B429-C132FE911FEF}"/>
              </a:ext>
            </a:extLst>
          </p:cNvPr>
          <p:cNvGrpSpPr/>
          <p:nvPr/>
        </p:nvGrpSpPr>
        <p:grpSpPr>
          <a:xfrm>
            <a:off x="-5856" y="0"/>
            <a:ext cx="1708822" cy="1166870"/>
            <a:chOff x="-5856" y="0"/>
            <a:chExt cx="1708822" cy="1166870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6CF3E6EF-88B4-89D3-C98C-3B1911663639}"/>
                </a:ext>
              </a:extLst>
            </p:cNvPr>
            <p:cNvSpPr/>
            <p:nvPr/>
          </p:nvSpPr>
          <p:spPr>
            <a:xfrm>
              <a:off x="2" y="0"/>
              <a:ext cx="1702964" cy="116687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997A2AEF-0868-DEC3-AC8E-D07C957C3A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856" y="352641"/>
              <a:ext cx="1205483" cy="502761"/>
            </a:xfrm>
            <a:prstGeom prst="rect">
              <a:avLst/>
            </a:prstGeom>
          </p:spPr>
        </p:pic>
      </p:grpSp>
      <p:sp>
        <p:nvSpPr>
          <p:cNvPr id="15" name="순서도: 수행의 시작/종료 14">
            <a:extLst>
              <a:ext uri="{FF2B5EF4-FFF2-40B4-BE49-F238E27FC236}">
                <a16:creationId xmlns:a16="http://schemas.microsoft.com/office/drawing/2014/main" id="{D6FE1BFF-8FC1-0587-654D-89D203764C74}"/>
              </a:ext>
            </a:extLst>
          </p:cNvPr>
          <p:cNvSpPr/>
          <p:nvPr/>
        </p:nvSpPr>
        <p:spPr>
          <a:xfrm>
            <a:off x="185460" y="4054998"/>
            <a:ext cx="1298535" cy="190498"/>
          </a:xfrm>
          <a:prstGeom prst="flowChartTerminator">
            <a:avLst/>
          </a:prstGeom>
          <a:noFill/>
          <a:ln w="28575">
            <a:solidFill>
              <a:srgbClr val="EF62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4890ECC-5615-E1B2-8701-52F6D07CED98}"/>
              </a:ext>
            </a:extLst>
          </p:cNvPr>
          <p:cNvSpPr txBox="1"/>
          <p:nvPr/>
        </p:nvSpPr>
        <p:spPr>
          <a:xfrm>
            <a:off x="1923176" y="1352262"/>
            <a:ext cx="8204782" cy="267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관리자</a:t>
            </a:r>
            <a:endParaRPr lang="ko-KR" altLang="ko-KR" sz="1100" kern="100" dirty="0"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6CAC8A6-5D0A-6C5A-6C5A-173744298E4C}"/>
              </a:ext>
            </a:extLst>
          </p:cNvPr>
          <p:cNvSpPr txBox="1"/>
          <p:nvPr/>
        </p:nvSpPr>
        <p:spPr>
          <a:xfrm>
            <a:off x="1856063" y="4820168"/>
            <a:ext cx="8204781" cy="11184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100" kern="100" dirty="0" err="1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노드브레이커</a:t>
            </a:r>
            <a:r>
              <a:rPr lang="ko-KR" altLang="en-US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시스템에 직접 로그인하여</a:t>
            </a:r>
            <a:r>
              <a:rPr lang="en-US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</a:t>
            </a:r>
            <a:r>
              <a:rPr lang="ko-KR" altLang="en-US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관리자 화면으로 운영 업무를 할</a:t>
            </a:r>
            <a:r>
              <a:rPr lang="en-US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</a:t>
            </a:r>
            <a:r>
              <a:rPr lang="ko-KR" altLang="en-US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관리자 회원을 신규 생성 및 관리할 수 있습니다</a:t>
            </a:r>
            <a:r>
              <a:rPr lang="en-US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en-US" altLang="ko-KR" sz="1100" kern="100" dirty="0">
              <a:highlight>
                <a:srgbClr val="FFFFFF"/>
              </a:highlight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ko-KR" altLang="ko-KR" sz="1100" kern="100" dirty="0">
              <a:highlight>
                <a:srgbClr val="FFFF00"/>
              </a:highlight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ko-KR" altLang="ko-KR" sz="1100" kern="100" dirty="0"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CDA3062-5E09-3A87-C58C-E1590F1A4F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3175" y="1684036"/>
            <a:ext cx="6628926" cy="3030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88926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C4DC958-4778-AF03-57A0-D446EDDE1D70}"/>
              </a:ext>
            </a:extLst>
          </p:cNvPr>
          <p:cNvSpPr/>
          <p:nvPr/>
        </p:nvSpPr>
        <p:spPr>
          <a:xfrm>
            <a:off x="0" y="0"/>
            <a:ext cx="12192000" cy="1181099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BD80AD2-C6E7-F39A-76B2-A3FBE3B499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6976" y="489737"/>
            <a:ext cx="10361366" cy="591746"/>
          </a:xfrm>
        </p:spPr>
        <p:txBody>
          <a:bodyPr>
            <a:norm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라</a:t>
            </a:r>
            <a:r>
              <a:rPr lang="en-US" altLang="ko-KR" sz="24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. </a:t>
            </a:r>
            <a:r>
              <a:rPr lang="en-US" altLang="ko-KR" sz="2400" dirty="0">
                <a:solidFill>
                  <a:srgbClr val="EF6262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03.</a:t>
            </a:r>
            <a:r>
              <a:rPr lang="ko-KR" altLang="en-US" sz="2400" dirty="0">
                <a:solidFill>
                  <a:srgbClr val="EF6262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운영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3A4D07A-476F-C75B-1AD4-B79BA2E55C0A}"/>
              </a:ext>
            </a:extLst>
          </p:cNvPr>
          <p:cNvSpPr/>
          <p:nvPr/>
        </p:nvSpPr>
        <p:spPr>
          <a:xfrm>
            <a:off x="2" y="1181099"/>
            <a:ext cx="1702964" cy="5676901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5F7907F-F61F-C825-00F3-7D861E7434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960" y="1339851"/>
            <a:ext cx="1506815" cy="4648199"/>
          </a:xfrm>
        </p:spPr>
        <p:txBody>
          <a:bodyPr>
            <a:noAutofit/>
          </a:bodyPr>
          <a:lstStyle/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가</a:t>
            </a:r>
            <a:r>
              <a:rPr lang="en-US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 </a:t>
            </a: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개요</a:t>
            </a:r>
          </a:p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r>
              <a:rPr lang="ko-KR" altLang="en-US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나</a:t>
            </a:r>
            <a:r>
              <a:rPr lang="en-US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 </a:t>
            </a:r>
            <a:r>
              <a:rPr lang="ko-KR" altLang="en-US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커스터마이징</a:t>
            </a:r>
            <a:endParaRPr lang="ko-KR" altLang="ko-KR" sz="1000" b="1" kern="100" dirty="0">
              <a:solidFill>
                <a:schemeClr val="bg1"/>
              </a:solidFill>
              <a:effectLst/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다</a:t>
            </a:r>
            <a:r>
              <a:rPr lang="en-US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 </a:t>
            </a: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설치</a:t>
            </a:r>
            <a:endParaRPr lang="en-US" altLang="ko-KR" sz="1000" b="1" kern="100" dirty="0">
              <a:solidFill>
                <a:schemeClr val="bg1"/>
              </a:solidFill>
              <a:effectLst/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라</a:t>
            </a:r>
            <a:r>
              <a:rPr lang="en-US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 </a:t>
            </a: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관리자 웹사이트</a:t>
            </a:r>
            <a:endParaRPr lang="en-US" altLang="ko-KR" sz="1000" b="1" kern="100" dirty="0">
              <a:solidFill>
                <a:schemeClr val="bg1"/>
              </a:solidFill>
              <a:effectLst/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01.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관리자 웹사이트 안내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02.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관제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상황판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서버목록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서버상태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서버정보</a:t>
            </a:r>
            <a:endParaRPr lang="en-US" altLang="ko-KR" sz="800" kern="100" dirty="0">
              <a:solidFill>
                <a:schemeClr val="bg1"/>
              </a:solidFill>
              <a:effectLst/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03.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운영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설정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기관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관리자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메모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04.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메소드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스키마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로그</a:t>
            </a:r>
            <a:endParaRPr lang="ko-KR" altLang="ko-KR" sz="200" b="1" kern="100" dirty="0">
              <a:solidFill>
                <a:schemeClr val="bg1"/>
              </a:solidFill>
              <a:effectLst/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마</a:t>
            </a:r>
            <a:r>
              <a:rPr lang="en-US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 </a:t>
            </a: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기타정보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endParaRPr lang="ko-KR" altLang="en-US" sz="1100" dirty="0"/>
          </a:p>
        </p:txBody>
      </p:sp>
      <p:sp>
        <p:nvSpPr>
          <p:cNvPr id="26" name="제목 1">
            <a:extLst>
              <a:ext uri="{FF2B5EF4-FFF2-40B4-BE49-F238E27FC236}">
                <a16:creationId xmlns:a16="http://schemas.microsoft.com/office/drawing/2014/main" id="{1C7E4F99-26FF-880C-C2B2-0CD2B97862FC}"/>
              </a:ext>
            </a:extLst>
          </p:cNvPr>
          <p:cNvSpPr txBox="1">
            <a:spLocks/>
          </p:cNvSpPr>
          <p:nvPr/>
        </p:nvSpPr>
        <p:spPr>
          <a:xfrm>
            <a:off x="8557693" y="125376"/>
            <a:ext cx="3522345" cy="2837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ko-KR" altLang="en-US" sz="1200" dirty="0" err="1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노드브레이커</a:t>
            </a:r>
            <a:r>
              <a:rPr lang="ko-KR" altLang="en-US" sz="12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</a:t>
            </a:r>
            <a:r>
              <a:rPr lang="en-US" altLang="ko-KR" sz="12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1.0 </a:t>
            </a:r>
            <a:r>
              <a:rPr lang="ko-KR" altLang="en-US" sz="12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취급설명서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ED190D9-F8A8-8AA6-1D91-0DEA02DEB670}"/>
              </a:ext>
            </a:extLst>
          </p:cNvPr>
          <p:cNvSpPr/>
          <p:nvPr/>
        </p:nvSpPr>
        <p:spPr>
          <a:xfrm>
            <a:off x="10192624" y="1181099"/>
            <a:ext cx="1999376" cy="567690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70E588A6-68C6-AF7F-B429-C132FE911FEF}"/>
              </a:ext>
            </a:extLst>
          </p:cNvPr>
          <p:cNvGrpSpPr/>
          <p:nvPr/>
        </p:nvGrpSpPr>
        <p:grpSpPr>
          <a:xfrm>
            <a:off x="-5856" y="0"/>
            <a:ext cx="1708822" cy="1166870"/>
            <a:chOff x="-5856" y="0"/>
            <a:chExt cx="1708822" cy="1166870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6CF3E6EF-88B4-89D3-C98C-3B1911663639}"/>
                </a:ext>
              </a:extLst>
            </p:cNvPr>
            <p:cNvSpPr/>
            <p:nvPr/>
          </p:nvSpPr>
          <p:spPr>
            <a:xfrm>
              <a:off x="2" y="0"/>
              <a:ext cx="1702964" cy="116687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997A2AEF-0868-DEC3-AC8E-D07C957C3A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856" y="352641"/>
              <a:ext cx="1205483" cy="502761"/>
            </a:xfrm>
            <a:prstGeom prst="rect">
              <a:avLst/>
            </a:prstGeom>
          </p:spPr>
        </p:pic>
      </p:grpSp>
      <p:sp>
        <p:nvSpPr>
          <p:cNvPr id="15" name="순서도: 수행의 시작/종료 14">
            <a:extLst>
              <a:ext uri="{FF2B5EF4-FFF2-40B4-BE49-F238E27FC236}">
                <a16:creationId xmlns:a16="http://schemas.microsoft.com/office/drawing/2014/main" id="{D6FE1BFF-8FC1-0587-654D-89D203764C74}"/>
              </a:ext>
            </a:extLst>
          </p:cNvPr>
          <p:cNvSpPr/>
          <p:nvPr/>
        </p:nvSpPr>
        <p:spPr>
          <a:xfrm>
            <a:off x="185460" y="4048460"/>
            <a:ext cx="1298535" cy="190498"/>
          </a:xfrm>
          <a:prstGeom prst="flowChartTerminator">
            <a:avLst/>
          </a:prstGeom>
          <a:noFill/>
          <a:ln w="28575">
            <a:solidFill>
              <a:srgbClr val="EF62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4890ECC-5615-E1B2-8701-52F6D07CED98}"/>
              </a:ext>
            </a:extLst>
          </p:cNvPr>
          <p:cNvSpPr txBox="1"/>
          <p:nvPr/>
        </p:nvSpPr>
        <p:spPr>
          <a:xfrm>
            <a:off x="1923176" y="1352262"/>
            <a:ext cx="8204782" cy="267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관리자 추가</a:t>
            </a:r>
            <a:endParaRPr lang="ko-KR" altLang="ko-KR" sz="1100" kern="100" dirty="0"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6CAC8A6-5D0A-6C5A-6C5A-173744298E4C}"/>
              </a:ext>
            </a:extLst>
          </p:cNvPr>
          <p:cNvSpPr txBox="1"/>
          <p:nvPr/>
        </p:nvSpPr>
        <p:spPr>
          <a:xfrm>
            <a:off x="1856063" y="4820168"/>
            <a:ext cx="8204781" cy="14021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좌측 관리자</a:t>
            </a:r>
            <a:r>
              <a:rPr lang="en-US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</a:t>
            </a:r>
            <a:r>
              <a:rPr lang="ko-KR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목록 하단의</a:t>
            </a:r>
            <a:r>
              <a:rPr lang="en-US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[</a:t>
            </a:r>
            <a:r>
              <a:rPr lang="ko-KR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관리자 추가하기</a:t>
            </a:r>
            <a:r>
              <a:rPr lang="en-US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] </a:t>
            </a:r>
            <a:r>
              <a:rPr lang="ko-KR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버튼을 눌러 새로운 관리자를 추가할 수 있습니다</a:t>
            </a:r>
            <a:r>
              <a:rPr lang="en-US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 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아이디와 비밀번호</a:t>
            </a:r>
            <a:r>
              <a:rPr lang="en-US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, </a:t>
            </a:r>
            <a:r>
              <a:rPr lang="ko-KR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비</a:t>
            </a:r>
            <a:r>
              <a:rPr lang="ko-KR" altLang="en-US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밀</a:t>
            </a:r>
            <a:r>
              <a:rPr lang="ko-KR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번호 확인</a:t>
            </a:r>
            <a:r>
              <a:rPr lang="en-US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, </a:t>
            </a:r>
            <a:r>
              <a:rPr lang="ko-KR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관리자명을 입력한 후</a:t>
            </a:r>
            <a:r>
              <a:rPr lang="en-US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[</a:t>
            </a:r>
            <a:r>
              <a:rPr lang="ko-KR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관리자</a:t>
            </a:r>
            <a:r>
              <a:rPr lang="en-US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</a:t>
            </a:r>
            <a:r>
              <a:rPr lang="ko-KR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입력</a:t>
            </a:r>
            <a:r>
              <a:rPr lang="en-US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] </a:t>
            </a:r>
            <a:r>
              <a:rPr lang="ko-KR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버튼을 누르면 쉽게 생성됩니다</a:t>
            </a:r>
            <a:r>
              <a:rPr lang="en-US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</a:t>
            </a:r>
            <a:endParaRPr lang="ko-KR" altLang="ko-KR" sz="1100" kern="100" dirty="0">
              <a:highlight>
                <a:srgbClr val="FFFFFF"/>
              </a:highlight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ko-KR" altLang="ko-KR" sz="1100" kern="100" dirty="0">
              <a:highlight>
                <a:srgbClr val="FFFF00"/>
              </a:highlight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ko-KR" altLang="ko-KR" sz="1100" kern="100" dirty="0">
              <a:highlight>
                <a:srgbClr val="FFFF00"/>
              </a:highlight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ko-KR" altLang="ko-KR" sz="1100" kern="100" dirty="0"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730D943-55CA-4DB9-452D-5D3DAD894D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3175" y="1684036"/>
            <a:ext cx="5836525" cy="2961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61515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C4DC958-4778-AF03-57A0-D446EDDE1D70}"/>
              </a:ext>
            </a:extLst>
          </p:cNvPr>
          <p:cNvSpPr/>
          <p:nvPr/>
        </p:nvSpPr>
        <p:spPr>
          <a:xfrm>
            <a:off x="0" y="0"/>
            <a:ext cx="12192000" cy="1181099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BD80AD2-C6E7-F39A-76B2-A3FBE3B499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6976" y="489737"/>
            <a:ext cx="10361366" cy="591746"/>
          </a:xfrm>
        </p:spPr>
        <p:txBody>
          <a:bodyPr>
            <a:norm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라</a:t>
            </a:r>
            <a:r>
              <a:rPr lang="en-US" altLang="ko-KR" sz="24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. </a:t>
            </a:r>
            <a:r>
              <a:rPr lang="en-US" altLang="ko-KR" sz="2400" dirty="0">
                <a:solidFill>
                  <a:srgbClr val="EF6262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03.</a:t>
            </a:r>
            <a:r>
              <a:rPr lang="ko-KR" altLang="en-US" sz="2400" dirty="0">
                <a:solidFill>
                  <a:srgbClr val="EF6262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운영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3A4D07A-476F-C75B-1AD4-B79BA2E55C0A}"/>
              </a:ext>
            </a:extLst>
          </p:cNvPr>
          <p:cNvSpPr/>
          <p:nvPr/>
        </p:nvSpPr>
        <p:spPr>
          <a:xfrm>
            <a:off x="2" y="1181099"/>
            <a:ext cx="1702964" cy="5676901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5F7907F-F61F-C825-00F3-7D861E7434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960" y="1339851"/>
            <a:ext cx="1506815" cy="4648199"/>
          </a:xfrm>
        </p:spPr>
        <p:txBody>
          <a:bodyPr>
            <a:noAutofit/>
          </a:bodyPr>
          <a:lstStyle/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가</a:t>
            </a:r>
            <a:r>
              <a:rPr lang="en-US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 </a:t>
            </a: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개요</a:t>
            </a:r>
          </a:p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r>
              <a:rPr lang="ko-KR" altLang="en-US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나</a:t>
            </a:r>
            <a:r>
              <a:rPr lang="en-US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 </a:t>
            </a:r>
            <a:r>
              <a:rPr lang="ko-KR" altLang="en-US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커스터마이징</a:t>
            </a:r>
            <a:endParaRPr lang="ko-KR" altLang="ko-KR" sz="1000" b="1" kern="100" dirty="0">
              <a:solidFill>
                <a:schemeClr val="bg1"/>
              </a:solidFill>
              <a:effectLst/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다</a:t>
            </a:r>
            <a:r>
              <a:rPr lang="en-US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 </a:t>
            </a: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설치</a:t>
            </a:r>
            <a:endParaRPr lang="en-US" altLang="ko-KR" sz="1000" b="1" kern="100" dirty="0">
              <a:solidFill>
                <a:schemeClr val="bg1"/>
              </a:solidFill>
              <a:effectLst/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라</a:t>
            </a:r>
            <a:r>
              <a:rPr lang="en-US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 </a:t>
            </a: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관리자 웹사이트</a:t>
            </a:r>
            <a:endParaRPr lang="en-US" altLang="ko-KR" sz="1000" b="1" kern="100" dirty="0">
              <a:solidFill>
                <a:schemeClr val="bg1"/>
              </a:solidFill>
              <a:effectLst/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01.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관리자 웹사이트 안내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02.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관제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상황판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서버목록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서버상태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서버정보</a:t>
            </a:r>
            <a:endParaRPr lang="en-US" altLang="ko-KR" sz="800" kern="100" dirty="0">
              <a:solidFill>
                <a:schemeClr val="bg1"/>
              </a:solidFill>
              <a:effectLst/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03.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운영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설정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기관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관리자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메모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04.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메소드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스키마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로그</a:t>
            </a:r>
            <a:endParaRPr lang="ko-KR" altLang="ko-KR" sz="200" b="1" kern="100" dirty="0">
              <a:solidFill>
                <a:schemeClr val="bg1"/>
              </a:solidFill>
              <a:effectLst/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마</a:t>
            </a:r>
            <a:r>
              <a:rPr lang="en-US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 </a:t>
            </a: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기타정보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endParaRPr lang="ko-KR" altLang="en-US" sz="1100" dirty="0"/>
          </a:p>
        </p:txBody>
      </p:sp>
      <p:sp>
        <p:nvSpPr>
          <p:cNvPr id="26" name="제목 1">
            <a:extLst>
              <a:ext uri="{FF2B5EF4-FFF2-40B4-BE49-F238E27FC236}">
                <a16:creationId xmlns:a16="http://schemas.microsoft.com/office/drawing/2014/main" id="{1C7E4F99-26FF-880C-C2B2-0CD2B97862FC}"/>
              </a:ext>
            </a:extLst>
          </p:cNvPr>
          <p:cNvSpPr txBox="1">
            <a:spLocks/>
          </p:cNvSpPr>
          <p:nvPr/>
        </p:nvSpPr>
        <p:spPr>
          <a:xfrm>
            <a:off x="8557693" y="125376"/>
            <a:ext cx="3522345" cy="2837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ko-KR" altLang="en-US" sz="1200" dirty="0" err="1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노드브레이커</a:t>
            </a:r>
            <a:r>
              <a:rPr lang="ko-KR" altLang="en-US" sz="12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</a:t>
            </a:r>
            <a:r>
              <a:rPr lang="en-US" altLang="ko-KR" sz="12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1.0 </a:t>
            </a:r>
            <a:r>
              <a:rPr lang="ko-KR" altLang="en-US" sz="12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취급설명서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ED190D9-F8A8-8AA6-1D91-0DEA02DEB670}"/>
              </a:ext>
            </a:extLst>
          </p:cNvPr>
          <p:cNvSpPr/>
          <p:nvPr/>
        </p:nvSpPr>
        <p:spPr>
          <a:xfrm>
            <a:off x="10192624" y="1181099"/>
            <a:ext cx="1999376" cy="567690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70E588A6-68C6-AF7F-B429-C132FE911FEF}"/>
              </a:ext>
            </a:extLst>
          </p:cNvPr>
          <p:cNvGrpSpPr/>
          <p:nvPr/>
        </p:nvGrpSpPr>
        <p:grpSpPr>
          <a:xfrm>
            <a:off x="-5856" y="0"/>
            <a:ext cx="1708822" cy="1166870"/>
            <a:chOff x="-5856" y="0"/>
            <a:chExt cx="1708822" cy="1166870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6CF3E6EF-88B4-89D3-C98C-3B1911663639}"/>
                </a:ext>
              </a:extLst>
            </p:cNvPr>
            <p:cNvSpPr/>
            <p:nvPr/>
          </p:nvSpPr>
          <p:spPr>
            <a:xfrm>
              <a:off x="2" y="0"/>
              <a:ext cx="1702964" cy="116687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997A2AEF-0868-DEC3-AC8E-D07C957C3A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856" y="352641"/>
              <a:ext cx="1205483" cy="502761"/>
            </a:xfrm>
            <a:prstGeom prst="rect">
              <a:avLst/>
            </a:prstGeom>
          </p:spPr>
        </p:pic>
      </p:grpSp>
      <p:sp>
        <p:nvSpPr>
          <p:cNvPr id="15" name="순서도: 수행의 시작/종료 14">
            <a:extLst>
              <a:ext uri="{FF2B5EF4-FFF2-40B4-BE49-F238E27FC236}">
                <a16:creationId xmlns:a16="http://schemas.microsoft.com/office/drawing/2014/main" id="{D6FE1BFF-8FC1-0587-654D-89D203764C74}"/>
              </a:ext>
            </a:extLst>
          </p:cNvPr>
          <p:cNvSpPr/>
          <p:nvPr/>
        </p:nvSpPr>
        <p:spPr>
          <a:xfrm>
            <a:off x="185460" y="4041930"/>
            <a:ext cx="1298535" cy="190498"/>
          </a:xfrm>
          <a:prstGeom prst="flowChartTerminator">
            <a:avLst/>
          </a:prstGeom>
          <a:noFill/>
          <a:ln w="28575">
            <a:solidFill>
              <a:srgbClr val="EF62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4890ECC-5615-E1B2-8701-52F6D07CED98}"/>
              </a:ext>
            </a:extLst>
          </p:cNvPr>
          <p:cNvSpPr txBox="1"/>
          <p:nvPr/>
        </p:nvSpPr>
        <p:spPr>
          <a:xfrm>
            <a:off x="1923176" y="1352262"/>
            <a:ext cx="8204782" cy="267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100" b="1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제한사항</a:t>
            </a:r>
            <a:endParaRPr lang="ko-KR" altLang="ko-KR" sz="1100" b="1" kern="100" dirty="0"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6CAC8A6-5D0A-6C5A-6C5A-173744298E4C}"/>
              </a:ext>
            </a:extLst>
          </p:cNvPr>
          <p:cNvSpPr txBox="1"/>
          <p:nvPr/>
        </p:nvSpPr>
        <p:spPr>
          <a:xfrm>
            <a:off x="1957663" y="1734068"/>
            <a:ext cx="7783237" cy="31748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아이디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</a:t>
            </a: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제한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: </a:t>
            </a: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이미 사용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</a:t>
            </a: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중인 아이디는 사용할 수 없으며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, </a:t>
            </a: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한번 생성했던 회원의 아이디는 삭제한 후에도 다시 재사용할 수 없습니다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 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반드시 영어로 시작해야 하며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, </a:t>
            </a: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영어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/</a:t>
            </a: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숫자를 이용하여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4~20</a:t>
            </a: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글자가 되도록 만들어야 합니다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 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영문 대소문자는 구별하지 않으므로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, </a:t>
            </a: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소문자로 입력할 시 자동으로 대문자로 변환됩니다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ko-KR" altLang="ko-KR" sz="1100" kern="100" dirty="0"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비밀번호 제한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: </a:t>
            </a: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비밀번호는 반드시 영문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, </a:t>
            </a: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숫자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, </a:t>
            </a: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특수문자를 하나 이상 사용하여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6~20</a:t>
            </a: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글자가 되도록 만들어야 합니다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 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비밀번호는 암호화되어 저장됩니다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 (SHA-256</a:t>
            </a: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암호화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)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ko-KR" altLang="ko-KR" sz="1100" kern="100" dirty="0">
              <a:highlight>
                <a:srgbClr val="FFFFFF"/>
              </a:highlight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아이디와 비밀번호 찾기</a:t>
            </a:r>
            <a:r>
              <a:rPr lang="en-US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, </a:t>
            </a:r>
            <a:r>
              <a:rPr lang="ko-KR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재설정 기능은 제공하지 않습니다</a:t>
            </a:r>
            <a:r>
              <a:rPr lang="en-US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 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단</a:t>
            </a:r>
            <a:r>
              <a:rPr lang="en-US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, </a:t>
            </a:r>
            <a:r>
              <a:rPr lang="ko-KR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관리자는 기존의 관리자는 물론</a:t>
            </a:r>
            <a:r>
              <a:rPr lang="en-US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, </a:t>
            </a:r>
            <a:r>
              <a:rPr lang="ko-KR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기관 사용자의 모든 정보를 열람</a:t>
            </a:r>
            <a:r>
              <a:rPr lang="en-US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/</a:t>
            </a:r>
            <a:r>
              <a:rPr lang="ko-KR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수정</a:t>
            </a:r>
            <a:r>
              <a:rPr lang="en-US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/</a:t>
            </a:r>
            <a:r>
              <a:rPr lang="ko-KR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삭제할 수 있으므로</a:t>
            </a:r>
            <a:r>
              <a:rPr lang="en-US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, </a:t>
            </a:r>
            <a:r>
              <a:rPr lang="ko-KR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기관의 요청을 받아 관리자가 해당 기관의 정보를 임의로 수정할 수 있습니다</a:t>
            </a:r>
            <a:r>
              <a:rPr lang="en-US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</a:t>
            </a:r>
            <a:endParaRPr lang="ko-KR" altLang="ko-KR" sz="1100" kern="100" dirty="0">
              <a:highlight>
                <a:srgbClr val="FFFFFF"/>
              </a:highlight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ko-KR" altLang="ko-KR" sz="1100" kern="100" dirty="0"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5134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C4DC958-4778-AF03-57A0-D446EDDE1D70}"/>
              </a:ext>
            </a:extLst>
          </p:cNvPr>
          <p:cNvSpPr/>
          <p:nvPr/>
        </p:nvSpPr>
        <p:spPr>
          <a:xfrm>
            <a:off x="0" y="0"/>
            <a:ext cx="12192000" cy="1181099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BD80AD2-C6E7-F39A-76B2-A3FBE3B499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6976" y="489737"/>
            <a:ext cx="10361366" cy="591746"/>
          </a:xfrm>
        </p:spPr>
        <p:txBody>
          <a:bodyPr>
            <a:norm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라</a:t>
            </a:r>
            <a:r>
              <a:rPr lang="en-US" altLang="ko-KR" sz="24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. </a:t>
            </a:r>
            <a:r>
              <a:rPr lang="en-US" altLang="ko-KR" sz="2400" dirty="0">
                <a:solidFill>
                  <a:srgbClr val="EF6262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03.</a:t>
            </a:r>
            <a:r>
              <a:rPr lang="ko-KR" altLang="en-US" sz="2400" dirty="0">
                <a:solidFill>
                  <a:srgbClr val="EF6262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운영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3A4D07A-476F-C75B-1AD4-B79BA2E55C0A}"/>
              </a:ext>
            </a:extLst>
          </p:cNvPr>
          <p:cNvSpPr/>
          <p:nvPr/>
        </p:nvSpPr>
        <p:spPr>
          <a:xfrm>
            <a:off x="2" y="1181099"/>
            <a:ext cx="1702964" cy="5676901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5F7907F-F61F-C825-00F3-7D861E7434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960" y="1339851"/>
            <a:ext cx="1506815" cy="4648199"/>
          </a:xfrm>
        </p:spPr>
        <p:txBody>
          <a:bodyPr>
            <a:noAutofit/>
          </a:bodyPr>
          <a:lstStyle/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가</a:t>
            </a:r>
            <a:r>
              <a:rPr lang="en-US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 </a:t>
            </a: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개요</a:t>
            </a:r>
          </a:p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r>
              <a:rPr lang="ko-KR" altLang="en-US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나</a:t>
            </a:r>
            <a:r>
              <a:rPr lang="en-US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 </a:t>
            </a:r>
            <a:r>
              <a:rPr lang="ko-KR" altLang="en-US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커스터마이징</a:t>
            </a:r>
            <a:endParaRPr lang="ko-KR" altLang="ko-KR" sz="1000" b="1" kern="100" dirty="0">
              <a:solidFill>
                <a:schemeClr val="bg1"/>
              </a:solidFill>
              <a:effectLst/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다</a:t>
            </a:r>
            <a:r>
              <a:rPr lang="en-US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 </a:t>
            </a: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설치</a:t>
            </a:r>
            <a:endParaRPr lang="en-US" altLang="ko-KR" sz="1000" b="1" kern="100" dirty="0">
              <a:solidFill>
                <a:schemeClr val="bg1"/>
              </a:solidFill>
              <a:effectLst/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라</a:t>
            </a:r>
            <a:r>
              <a:rPr lang="en-US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 </a:t>
            </a: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관리자 웹사이트</a:t>
            </a:r>
            <a:endParaRPr lang="en-US" altLang="ko-KR" sz="1000" b="1" kern="100" dirty="0">
              <a:solidFill>
                <a:schemeClr val="bg1"/>
              </a:solidFill>
              <a:effectLst/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01.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관리자 웹사이트 안내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02.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관제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상황판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서버목록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서버상태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서버정보</a:t>
            </a:r>
            <a:endParaRPr lang="en-US" altLang="ko-KR" sz="800" kern="100" dirty="0">
              <a:solidFill>
                <a:schemeClr val="bg1"/>
              </a:solidFill>
              <a:effectLst/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03.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운영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설정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기관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관리자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메모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04.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메소드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스키마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로그</a:t>
            </a:r>
            <a:endParaRPr lang="ko-KR" altLang="ko-KR" sz="200" b="1" kern="100" dirty="0">
              <a:solidFill>
                <a:schemeClr val="bg1"/>
              </a:solidFill>
              <a:effectLst/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마</a:t>
            </a:r>
            <a:r>
              <a:rPr lang="en-US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 </a:t>
            </a: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기타정보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endParaRPr lang="ko-KR" altLang="en-US" sz="1100" dirty="0"/>
          </a:p>
        </p:txBody>
      </p:sp>
      <p:sp>
        <p:nvSpPr>
          <p:cNvPr id="26" name="제목 1">
            <a:extLst>
              <a:ext uri="{FF2B5EF4-FFF2-40B4-BE49-F238E27FC236}">
                <a16:creationId xmlns:a16="http://schemas.microsoft.com/office/drawing/2014/main" id="{1C7E4F99-26FF-880C-C2B2-0CD2B97862FC}"/>
              </a:ext>
            </a:extLst>
          </p:cNvPr>
          <p:cNvSpPr txBox="1">
            <a:spLocks/>
          </p:cNvSpPr>
          <p:nvPr/>
        </p:nvSpPr>
        <p:spPr>
          <a:xfrm>
            <a:off x="8557693" y="125376"/>
            <a:ext cx="3522345" cy="2837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ko-KR" altLang="en-US" sz="1200" dirty="0" err="1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노드브레이커</a:t>
            </a:r>
            <a:r>
              <a:rPr lang="ko-KR" altLang="en-US" sz="12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</a:t>
            </a:r>
            <a:r>
              <a:rPr lang="en-US" altLang="ko-KR" sz="12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1.0 </a:t>
            </a:r>
            <a:r>
              <a:rPr lang="ko-KR" altLang="en-US" sz="12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취급설명서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ED190D9-F8A8-8AA6-1D91-0DEA02DEB670}"/>
              </a:ext>
            </a:extLst>
          </p:cNvPr>
          <p:cNvSpPr/>
          <p:nvPr/>
        </p:nvSpPr>
        <p:spPr>
          <a:xfrm>
            <a:off x="10192624" y="1181099"/>
            <a:ext cx="1999376" cy="567690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70E588A6-68C6-AF7F-B429-C132FE911FEF}"/>
              </a:ext>
            </a:extLst>
          </p:cNvPr>
          <p:cNvGrpSpPr/>
          <p:nvPr/>
        </p:nvGrpSpPr>
        <p:grpSpPr>
          <a:xfrm>
            <a:off x="-5856" y="0"/>
            <a:ext cx="1708822" cy="1166870"/>
            <a:chOff x="-5856" y="0"/>
            <a:chExt cx="1708822" cy="1166870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6CF3E6EF-88B4-89D3-C98C-3B1911663639}"/>
                </a:ext>
              </a:extLst>
            </p:cNvPr>
            <p:cNvSpPr/>
            <p:nvPr/>
          </p:nvSpPr>
          <p:spPr>
            <a:xfrm>
              <a:off x="2" y="0"/>
              <a:ext cx="1702964" cy="116687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997A2AEF-0868-DEC3-AC8E-D07C957C3A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856" y="352641"/>
              <a:ext cx="1205483" cy="502761"/>
            </a:xfrm>
            <a:prstGeom prst="rect">
              <a:avLst/>
            </a:prstGeom>
          </p:spPr>
        </p:pic>
      </p:grpSp>
      <p:sp>
        <p:nvSpPr>
          <p:cNvPr id="15" name="순서도: 수행의 시작/종료 14">
            <a:extLst>
              <a:ext uri="{FF2B5EF4-FFF2-40B4-BE49-F238E27FC236}">
                <a16:creationId xmlns:a16="http://schemas.microsoft.com/office/drawing/2014/main" id="{D6FE1BFF-8FC1-0587-654D-89D203764C74}"/>
              </a:ext>
            </a:extLst>
          </p:cNvPr>
          <p:cNvSpPr/>
          <p:nvPr/>
        </p:nvSpPr>
        <p:spPr>
          <a:xfrm>
            <a:off x="185460" y="4048462"/>
            <a:ext cx="1298535" cy="190498"/>
          </a:xfrm>
          <a:prstGeom prst="flowChartTerminator">
            <a:avLst/>
          </a:prstGeom>
          <a:noFill/>
          <a:ln w="28575">
            <a:solidFill>
              <a:srgbClr val="EF62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4890ECC-5615-E1B2-8701-52F6D07CED98}"/>
              </a:ext>
            </a:extLst>
          </p:cNvPr>
          <p:cNvSpPr txBox="1"/>
          <p:nvPr/>
        </p:nvSpPr>
        <p:spPr>
          <a:xfrm>
            <a:off x="1923176" y="1352262"/>
            <a:ext cx="8204782" cy="267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100" b="1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정보 수정</a:t>
            </a:r>
            <a:endParaRPr lang="ko-KR" altLang="ko-KR" sz="1100" b="1" kern="100" dirty="0"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6CAC8A6-5D0A-6C5A-6C5A-173744298E4C}"/>
              </a:ext>
            </a:extLst>
          </p:cNvPr>
          <p:cNvSpPr txBox="1"/>
          <p:nvPr/>
        </p:nvSpPr>
        <p:spPr>
          <a:xfrm>
            <a:off x="1833838" y="5264668"/>
            <a:ext cx="8204781" cy="550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관리자는 다른 관리자와 모든 기관</a:t>
            </a:r>
            <a:r>
              <a:rPr lang="en-US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</a:t>
            </a:r>
            <a:r>
              <a:rPr lang="ko-KR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회원의 정보를 수정할 수 있고</a:t>
            </a:r>
            <a:r>
              <a:rPr lang="en-US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, </a:t>
            </a:r>
            <a:r>
              <a:rPr lang="ko-KR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삭제할 수도 있습니다</a:t>
            </a:r>
            <a:r>
              <a:rPr lang="en-US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 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[</a:t>
            </a:r>
            <a:r>
              <a:rPr lang="ko-KR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정보</a:t>
            </a:r>
            <a:r>
              <a:rPr lang="en-US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</a:t>
            </a:r>
            <a:r>
              <a:rPr lang="ko-KR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수정</a:t>
            </a:r>
            <a:r>
              <a:rPr lang="en-US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]</a:t>
            </a:r>
            <a:r>
              <a:rPr lang="ko-KR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과</a:t>
            </a:r>
            <a:r>
              <a:rPr lang="en-US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[</a:t>
            </a:r>
            <a:r>
              <a:rPr lang="ko-KR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관리자</a:t>
            </a:r>
            <a:r>
              <a:rPr lang="en-US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</a:t>
            </a:r>
            <a:r>
              <a:rPr lang="ko-KR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삭제</a:t>
            </a:r>
            <a:r>
              <a:rPr lang="en-US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] </a:t>
            </a:r>
            <a:r>
              <a:rPr lang="ko-KR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버튼으로 간단하게 삭제가 가능하며</a:t>
            </a:r>
            <a:r>
              <a:rPr lang="en-US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, [</a:t>
            </a:r>
            <a:r>
              <a:rPr lang="ko-KR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비밀번호</a:t>
            </a:r>
            <a:r>
              <a:rPr lang="en-US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</a:t>
            </a:r>
            <a:r>
              <a:rPr lang="ko-KR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수정</a:t>
            </a:r>
            <a:r>
              <a:rPr lang="en-US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] </a:t>
            </a:r>
            <a:r>
              <a:rPr lang="ko-KR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버튼으로 비밀번호만 별도로 수정할 수도 있습니다</a:t>
            </a:r>
            <a:r>
              <a:rPr lang="en-US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</a:t>
            </a:r>
            <a:endParaRPr lang="ko-KR" altLang="ko-KR" sz="1100" kern="100" dirty="0">
              <a:highlight>
                <a:srgbClr val="FFFFFF"/>
              </a:highlight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04BB2A1-8EBA-F7EE-BE1C-B5415C24CE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6863" y="1754817"/>
            <a:ext cx="4697137" cy="3408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88309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C4DC958-4778-AF03-57A0-D446EDDE1D70}"/>
              </a:ext>
            </a:extLst>
          </p:cNvPr>
          <p:cNvSpPr/>
          <p:nvPr/>
        </p:nvSpPr>
        <p:spPr>
          <a:xfrm>
            <a:off x="0" y="0"/>
            <a:ext cx="12192000" cy="1181099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BD80AD2-C6E7-F39A-76B2-A3FBE3B499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6976" y="489737"/>
            <a:ext cx="10361366" cy="591746"/>
          </a:xfrm>
        </p:spPr>
        <p:txBody>
          <a:bodyPr>
            <a:norm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라</a:t>
            </a:r>
            <a:r>
              <a:rPr lang="en-US" altLang="ko-KR" sz="24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. </a:t>
            </a:r>
            <a:r>
              <a:rPr lang="en-US" altLang="ko-KR" sz="2400" dirty="0">
                <a:solidFill>
                  <a:srgbClr val="EF6262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03.</a:t>
            </a:r>
            <a:r>
              <a:rPr lang="ko-KR" altLang="en-US" sz="2400" dirty="0">
                <a:solidFill>
                  <a:srgbClr val="EF6262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운영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3A4D07A-476F-C75B-1AD4-B79BA2E55C0A}"/>
              </a:ext>
            </a:extLst>
          </p:cNvPr>
          <p:cNvSpPr/>
          <p:nvPr/>
        </p:nvSpPr>
        <p:spPr>
          <a:xfrm>
            <a:off x="2" y="1181099"/>
            <a:ext cx="1702964" cy="5676901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5F7907F-F61F-C825-00F3-7D861E7434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960" y="1339851"/>
            <a:ext cx="1506815" cy="4648199"/>
          </a:xfrm>
        </p:spPr>
        <p:txBody>
          <a:bodyPr>
            <a:noAutofit/>
          </a:bodyPr>
          <a:lstStyle/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가</a:t>
            </a:r>
            <a:r>
              <a:rPr lang="en-US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 </a:t>
            </a: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개요</a:t>
            </a:r>
          </a:p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r>
              <a:rPr lang="ko-KR" altLang="en-US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나</a:t>
            </a:r>
            <a:r>
              <a:rPr lang="en-US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 </a:t>
            </a:r>
            <a:r>
              <a:rPr lang="ko-KR" altLang="en-US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커스터마이징</a:t>
            </a:r>
            <a:endParaRPr lang="ko-KR" altLang="ko-KR" sz="1000" b="1" kern="100" dirty="0">
              <a:solidFill>
                <a:schemeClr val="bg1"/>
              </a:solidFill>
              <a:effectLst/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다</a:t>
            </a:r>
            <a:r>
              <a:rPr lang="en-US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 </a:t>
            </a: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설치</a:t>
            </a:r>
            <a:endParaRPr lang="en-US" altLang="ko-KR" sz="1000" b="1" kern="100" dirty="0">
              <a:solidFill>
                <a:schemeClr val="bg1"/>
              </a:solidFill>
              <a:effectLst/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라</a:t>
            </a:r>
            <a:r>
              <a:rPr lang="en-US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 </a:t>
            </a: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관리자 웹사이트</a:t>
            </a:r>
            <a:endParaRPr lang="en-US" altLang="ko-KR" sz="1000" b="1" kern="100" dirty="0">
              <a:solidFill>
                <a:schemeClr val="bg1"/>
              </a:solidFill>
              <a:effectLst/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01.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관리자 웹사이트 안내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02.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관제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상황판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서버목록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서버상태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서버정보</a:t>
            </a:r>
            <a:endParaRPr lang="en-US" altLang="ko-KR" sz="800" kern="100" dirty="0">
              <a:solidFill>
                <a:schemeClr val="bg1"/>
              </a:solidFill>
              <a:effectLst/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03.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운영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설정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기관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관리자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메모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04.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메소드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스키마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로그</a:t>
            </a:r>
            <a:endParaRPr lang="ko-KR" altLang="ko-KR" sz="200" b="1" kern="100" dirty="0">
              <a:solidFill>
                <a:schemeClr val="bg1"/>
              </a:solidFill>
              <a:effectLst/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마</a:t>
            </a:r>
            <a:r>
              <a:rPr lang="en-US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 </a:t>
            </a: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기타정보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endParaRPr lang="ko-KR" altLang="en-US" sz="1100" dirty="0"/>
          </a:p>
        </p:txBody>
      </p:sp>
      <p:sp>
        <p:nvSpPr>
          <p:cNvPr id="26" name="제목 1">
            <a:extLst>
              <a:ext uri="{FF2B5EF4-FFF2-40B4-BE49-F238E27FC236}">
                <a16:creationId xmlns:a16="http://schemas.microsoft.com/office/drawing/2014/main" id="{1C7E4F99-26FF-880C-C2B2-0CD2B97862FC}"/>
              </a:ext>
            </a:extLst>
          </p:cNvPr>
          <p:cNvSpPr txBox="1">
            <a:spLocks/>
          </p:cNvSpPr>
          <p:nvPr/>
        </p:nvSpPr>
        <p:spPr>
          <a:xfrm>
            <a:off x="8557693" y="125376"/>
            <a:ext cx="3522345" cy="2837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ko-KR" altLang="en-US" sz="1200" dirty="0" err="1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노드브레이커</a:t>
            </a:r>
            <a:r>
              <a:rPr lang="ko-KR" altLang="en-US" sz="12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</a:t>
            </a:r>
            <a:r>
              <a:rPr lang="en-US" altLang="ko-KR" sz="12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1.0 </a:t>
            </a:r>
            <a:r>
              <a:rPr lang="ko-KR" altLang="en-US" sz="12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취급설명서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ED190D9-F8A8-8AA6-1D91-0DEA02DEB670}"/>
              </a:ext>
            </a:extLst>
          </p:cNvPr>
          <p:cNvSpPr/>
          <p:nvPr/>
        </p:nvSpPr>
        <p:spPr>
          <a:xfrm>
            <a:off x="10192624" y="1181099"/>
            <a:ext cx="1999376" cy="567690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70E588A6-68C6-AF7F-B429-C132FE911FEF}"/>
              </a:ext>
            </a:extLst>
          </p:cNvPr>
          <p:cNvGrpSpPr/>
          <p:nvPr/>
        </p:nvGrpSpPr>
        <p:grpSpPr>
          <a:xfrm>
            <a:off x="-5856" y="0"/>
            <a:ext cx="1708822" cy="1166870"/>
            <a:chOff x="-5856" y="0"/>
            <a:chExt cx="1708822" cy="1166870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6CF3E6EF-88B4-89D3-C98C-3B1911663639}"/>
                </a:ext>
              </a:extLst>
            </p:cNvPr>
            <p:cNvSpPr/>
            <p:nvPr/>
          </p:nvSpPr>
          <p:spPr>
            <a:xfrm>
              <a:off x="2" y="0"/>
              <a:ext cx="1702964" cy="116687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997A2AEF-0868-DEC3-AC8E-D07C957C3A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856" y="352641"/>
              <a:ext cx="1205483" cy="502761"/>
            </a:xfrm>
            <a:prstGeom prst="rect">
              <a:avLst/>
            </a:prstGeom>
          </p:spPr>
        </p:pic>
      </p:grpSp>
      <p:sp>
        <p:nvSpPr>
          <p:cNvPr id="15" name="순서도: 수행의 시작/종료 14">
            <a:extLst>
              <a:ext uri="{FF2B5EF4-FFF2-40B4-BE49-F238E27FC236}">
                <a16:creationId xmlns:a16="http://schemas.microsoft.com/office/drawing/2014/main" id="{D6FE1BFF-8FC1-0587-654D-89D203764C74}"/>
              </a:ext>
            </a:extLst>
          </p:cNvPr>
          <p:cNvSpPr/>
          <p:nvPr/>
        </p:nvSpPr>
        <p:spPr>
          <a:xfrm>
            <a:off x="185460" y="4231340"/>
            <a:ext cx="1298535" cy="210543"/>
          </a:xfrm>
          <a:prstGeom prst="flowChartTerminator">
            <a:avLst/>
          </a:prstGeom>
          <a:noFill/>
          <a:ln w="28575">
            <a:solidFill>
              <a:srgbClr val="EF62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F1DF111-6C9F-AEA1-33CF-2F50D57B3ED9}"/>
              </a:ext>
            </a:extLst>
          </p:cNvPr>
          <p:cNvSpPr txBox="1"/>
          <p:nvPr/>
        </p:nvSpPr>
        <p:spPr>
          <a:xfrm>
            <a:off x="1923176" y="1356759"/>
            <a:ext cx="8204782" cy="267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100" b="1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메모</a:t>
            </a:r>
            <a:endParaRPr lang="ko-KR" altLang="ko-KR" sz="1100" b="1" kern="100" dirty="0"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E0BEFFD-09E2-4783-7E63-E892912DB3AD}"/>
              </a:ext>
            </a:extLst>
          </p:cNvPr>
          <p:cNvSpPr txBox="1"/>
          <p:nvPr/>
        </p:nvSpPr>
        <p:spPr>
          <a:xfrm>
            <a:off x="1890988" y="4441883"/>
            <a:ext cx="8204781" cy="550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쉽게 페이지별로 메모하고</a:t>
            </a:r>
            <a:r>
              <a:rPr lang="en-US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, </a:t>
            </a:r>
            <a:r>
              <a:rPr lang="ko-KR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메모한 내용은 다른 관리자에게도 보</a:t>
            </a:r>
            <a:r>
              <a:rPr lang="ko-KR" altLang="en-US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입니다</a:t>
            </a:r>
            <a:r>
              <a:rPr lang="en-US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관리자의 처리가 시급한 내용을 메모하거나 개선이 필요한 지점을 기록해 둘 때 유용하게 사용할 수 있습니다</a:t>
            </a:r>
            <a:r>
              <a:rPr lang="en-US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</a:t>
            </a:r>
            <a:endParaRPr lang="ko-KR" altLang="ko-KR" sz="1100" kern="100" dirty="0">
              <a:highlight>
                <a:srgbClr val="FFFFFF"/>
              </a:highlight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C4322D53-3A7B-911D-F0D1-5CA06C094C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1276" y="1722675"/>
            <a:ext cx="5748207" cy="2627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22004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C4DC958-4778-AF03-57A0-D446EDDE1D70}"/>
              </a:ext>
            </a:extLst>
          </p:cNvPr>
          <p:cNvSpPr/>
          <p:nvPr/>
        </p:nvSpPr>
        <p:spPr>
          <a:xfrm>
            <a:off x="0" y="0"/>
            <a:ext cx="12192000" cy="1181099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BD80AD2-C6E7-F39A-76B2-A3FBE3B499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6976" y="489737"/>
            <a:ext cx="10361366" cy="591746"/>
          </a:xfrm>
        </p:spPr>
        <p:txBody>
          <a:bodyPr>
            <a:norm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라</a:t>
            </a:r>
            <a:r>
              <a:rPr lang="en-US" altLang="ko-KR" sz="24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. </a:t>
            </a:r>
            <a:r>
              <a:rPr lang="en-US" altLang="ko-KR" sz="2400" dirty="0">
                <a:solidFill>
                  <a:srgbClr val="EF6262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03.</a:t>
            </a:r>
            <a:r>
              <a:rPr lang="ko-KR" altLang="en-US" sz="2400" dirty="0">
                <a:solidFill>
                  <a:srgbClr val="EF6262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운영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3A4D07A-476F-C75B-1AD4-B79BA2E55C0A}"/>
              </a:ext>
            </a:extLst>
          </p:cNvPr>
          <p:cNvSpPr/>
          <p:nvPr/>
        </p:nvSpPr>
        <p:spPr>
          <a:xfrm>
            <a:off x="2" y="1181099"/>
            <a:ext cx="1702964" cy="5676901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5F7907F-F61F-C825-00F3-7D861E7434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960" y="1339851"/>
            <a:ext cx="1506815" cy="4648199"/>
          </a:xfrm>
        </p:spPr>
        <p:txBody>
          <a:bodyPr>
            <a:noAutofit/>
          </a:bodyPr>
          <a:lstStyle/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가</a:t>
            </a:r>
            <a:r>
              <a:rPr lang="en-US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 </a:t>
            </a: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개요</a:t>
            </a:r>
          </a:p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r>
              <a:rPr lang="ko-KR" altLang="en-US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나</a:t>
            </a:r>
            <a:r>
              <a:rPr lang="en-US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 </a:t>
            </a:r>
            <a:r>
              <a:rPr lang="ko-KR" altLang="en-US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커스터마이징</a:t>
            </a:r>
            <a:endParaRPr lang="ko-KR" altLang="ko-KR" sz="1000" b="1" kern="100" dirty="0">
              <a:solidFill>
                <a:schemeClr val="bg1"/>
              </a:solidFill>
              <a:effectLst/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다</a:t>
            </a:r>
            <a:r>
              <a:rPr lang="en-US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 </a:t>
            </a: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설치</a:t>
            </a:r>
            <a:endParaRPr lang="en-US" altLang="ko-KR" sz="1000" b="1" kern="100" dirty="0">
              <a:solidFill>
                <a:schemeClr val="bg1"/>
              </a:solidFill>
              <a:effectLst/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라</a:t>
            </a:r>
            <a:r>
              <a:rPr lang="en-US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 </a:t>
            </a: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관리자 웹사이트</a:t>
            </a:r>
            <a:endParaRPr lang="en-US" altLang="ko-KR" sz="1000" b="1" kern="100" dirty="0">
              <a:solidFill>
                <a:schemeClr val="bg1"/>
              </a:solidFill>
              <a:effectLst/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01.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관리자 웹사이트 안내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02.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관제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상황판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서버목록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서버상태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서버정보</a:t>
            </a:r>
            <a:endParaRPr lang="en-US" altLang="ko-KR" sz="800" kern="100" dirty="0">
              <a:solidFill>
                <a:schemeClr val="bg1"/>
              </a:solidFill>
              <a:effectLst/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03.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운영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설정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기관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관리자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메모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04.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메소드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스키마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로그</a:t>
            </a:r>
            <a:endParaRPr lang="ko-KR" altLang="ko-KR" sz="200" b="1" kern="100" dirty="0">
              <a:solidFill>
                <a:schemeClr val="bg1"/>
              </a:solidFill>
              <a:effectLst/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마</a:t>
            </a:r>
            <a:r>
              <a:rPr lang="en-US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 </a:t>
            </a: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기타정보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endParaRPr lang="ko-KR" altLang="en-US" sz="1100" dirty="0"/>
          </a:p>
        </p:txBody>
      </p:sp>
      <p:sp>
        <p:nvSpPr>
          <p:cNvPr id="26" name="제목 1">
            <a:extLst>
              <a:ext uri="{FF2B5EF4-FFF2-40B4-BE49-F238E27FC236}">
                <a16:creationId xmlns:a16="http://schemas.microsoft.com/office/drawing/2014/main" id="{1C7E4F99-26FF-880C-C2B2-0CD2B97862FC}"/>
              </a:ext>
            </a:extLst>
          </p:cNvPr>
          <p:cNvSpPr txBox="1">
            <a:spLocks/>
          </p:cNvSpPr>
          <p:nvPr/>
        </p:nvSpPr>
        <p:spPr>
          <a:xfrm>
            <a:off x="8557693" y="125376"/>
            <a:ext cx="3522345" cy="2837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ko-KR" altLang="en-US" sz="1200" dirty="0" err="1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노드브레이커</a:t>
            </a:r>
            <a:r>
              <a:rPr lang="ko-KR" altLang="en-US" sz="12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</a:t>
            </a:r>
            <a:r>
              <a:rPr lang="en-US" altLang="ko-KR" sz="12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1.0 </a:t>
            </a:r>
            <a:r>
              <a:rPr lang="ko-KR" altLang="en-US" sz="12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취급설명서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ED190D9-F8A8-8AA6-1D91-0DEA02DEB670}"/>
              </a:ext>
            </a:extLst>
          </p:cNvPr>
          <p:cNvSpPr/>
          <p:nvPr/>
        </p:nvSpPr>
        <p:spPr>
          <a:xfrm>
            <a:off x="10192624" y="1181099"/>
            <a:ext cx="1999376" cy="567690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70E588A6-68C6-AF7F-B429-C132FE911FEF}"/>
              </a:ext>
            </a:extLst>
          </p:cNvPr>
          <p:cNvGrpSpPr/>
          <p:nvPr/>
        </p:nvGrpSpPr>
        <p:grpSpPr>
          <a:xfrm>
            <a:off x="-5856" y="0"/>
            <a:ext cx="1708822" cy="1166870"/>
            <a:chOff x="-5856" y="0"/>
            <a:chExt cx="1708822" cy="1166870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6CF3E6EF-88B4-89D3-C98C-3B1911663639}"/>
                </a:ext>
              </a:extLst>
            </p:cNvPr>
            <p:cNvSpPr/>
            <p:nvPr/>
          </p:nvSpPr>
          <p:spPr>
            <a:xfrm>
              <a:off x="2" y="0"/>
              <a:ext cx="1702964" cy="116687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997A2AEF-0868-DEC3-AC8E-D07C957C3A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856" y="352641"/>
              <a:ext cx="1205483" cy="502761"/>
            </a:xfrm>
            <a:prstGeom prst="rect">
              <a:avLst/>
            </a:prstGeom>
          </p:spPr>
        </p:pic>
      </p:grpSp>
      <p:sp>
        <p:nvSpPr>
          <p:cNvPr id="15" name="순서도: 수행의 시작/종료 14">
            <a:extLst>
              <a:ext uri="{FF2B5EF4-FFF2-40B4-BE49-F238E27FC236}">
                <a16:creationId xmlns:a16="http://schemas.microsoft.com/office/drawing/2014/main" id="{D6FE1BFF-8FC1-0587-654D-89D203764C74}"/>
              </a:ext>
            </a:extLst>
          </p:cNvPr>
          <p:cNvSpPr/>
          <p:nvPr/>
        </p:nvSpPr>
        <p:spPr>
          <a:xfrm>
            <a:off x="185460" y="4242138"/>
            <a:ext cx="1298535" cy="190498"/>
          </a:xfrm>
          <a:prstGeom prst="flowChartTerminator">
            <a:avLst/>
          </a:prstGeom>
          <a:noFill/>
          <a:ln w="28575">
            <a:solidFill>
              <a:srgbClr val="EF62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4890ECC-5615-E1B2-8701-52F6D07CED98}"/>
              </a:ext>
            </a:extLst>
          </p:cNvPr>
          <p:cNvSpPr txBox="1"/>
          <p:nvPr/>
        </p:nvSpPr>
        <p:spPr>
          <a:xfrm>
            <a:off x="1923176" y="1352262"/>
            <a:ext cx="8204782" cy="267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100" b="1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메모쓰기</a:t>
            </a:r>
            <a:endParaRPr lang="ko-KR" altLang="ko-KR" sz="1100" b="1" kern="100" dirty="0"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7880612-0B40-2686-5182-DA9D3B5A8B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3177" y="1742854"/>
            <a:ext cx="4515724" cy="352446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DBFCFF8-0B31-CC02-870A-6994A25B6C83}"/>
              </a:ext>
            </a:extLst>
          </p:cNvPr>
          <p:cNvSpPr txBox="1"/>
          <p:nvPr/>
        </p:nvSpPr>
        <p:spPr>
          <a:xfrm>
            <a:off x="1881463" y="5415116"/>
            <a:ext cx="8204781" cy="550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목록 하단의</a:t>
            </a:r>
            <a:r>
              <a:rPr lang="en-US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[</a:t>
            </a:r>
            <a:r>
              <a:rPr lang="ko-KR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메모 새로</a:t>
            </a:r>
            <a:r>
              <a:rPr lang="en-US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</a:t>
            </a:r>
            <a:r>
              <a:rPr lang="ko-KR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쓰기</a:t>
            </a:r>
            <a:r>
              <a:rPr lang="en-US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] </a:t>
            </a:r>
            <a:r>
              <a:rPr lang="ko-KR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버튼을 클릭하면 입력창이 나타납니다</a:t>
            </a:r>
            <a:r>
              <a:rPr lang="en-US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 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제목과 내용을 입력하고</a:t>
            </a:r>
            <a:r>
              <a:rPr lang="en-US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[</a:t>
            </a:r>
            <a:r>
              <a:rPr lang="ko-KR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메모</a:t>
            </a:r>
            <a:r>
              <a:rPr lang="en-US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</a:t>
            </a:r>
            <a:r>
              <a:rPr lang="ko-KR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입력</a:t>
            </a:r>
            <a:r>
              <a:rPr lang="en-US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] </a:t>
            </a:r>
            <a:r>
              <a:rPr lang="ko-KR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버튼을 누르면 손쉽게 메모가 입력됩니다</a:t>
            </a:r>
            <a:r>
              <a:rPr lang="en-US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</a:t>
            </a:r>
            <a:endParaRPr lang="ko-KR" altLang="ko-KR" sz="1100" kern="100" dirty="0">
              <a:highlight>
                <a:srgbClr val="FFFFFF"/>
              </a:highlight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902560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C4DC958-4778-AF03-57A0-D446EDDE1D70}"/>
              </a:ext>
            </a:extLst>
          </p:cNvPr>
          <p:cNvSpPr/>
          <p:nvPr/>
        </p:nvSpPr>
        <p:spPr>
          <a:xfrm>
            <a:off x="0" y="0"/>
            <a:ext cx="12192000" cy="1181099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BD80AD2-C6E7-F39A-76B2-A3FBE3B499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6976" y="489737"/>
            <a:ext cx="10361366" cy="591746"/>
          </a:xfrm>
        </p:spPr>
        <p:txBody>
          <a:bodyPr>
            <a:norm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라</a:t>
            </a:r>
            <a:r>
              <a:rPr lang="en-US" altLang="ko-KR" sz="24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. </a:t>
            </a:r>
            <a:r>
              <a:rPr lang="en-US" altLang="ko-KR" sz="2400" dirty="0">
                <a:solidFill>
                  <a:srgbClr val="EF6262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03.</a:t>
            </a:r>
            <a:r>
              <a:rPr lang="ko-KR" altLang="en-US" sz="2400" dirty="0">
                <a:solidFill>
                  <a:srgbClr val="EF6262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운영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3A4D07A-476F-C75B-1AD4-B79BA2E55C0A}"/>
              </a:ext>
            </a:extLst>
          </p:cNvPr>
          <p:cNvSpPr/>
          <p:nvPr/>
        </p:nvSpPr>
        <p:spPr>
          <a:xfrm>
            <a:off x="2" y="1181099"/>
            <a:ext cx="1702964" cy="5676901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5F7907F-F61F-C825-00F3-7D861E7434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960" y="1339851"/>
            <a:ext cx="1506815" cy="4648199"/>
          </a:xfrm>
        </p:spPr>
        <p:txBody>
          <a:bodyPr>
            <a:noAutofit/>
          </a:bodyPr>
          <a:lstStyle/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가</a:t>
            </a:r>
            <a:r>
              <a:rPr lang="en-US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 </a:t>
            </a: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개요</a:t>
            </a:r>
          </a:p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r>
              <a:rPr lang="ko-KR" altLang="en-US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나</a:t>
            </a:r>
            <a:r>
              <a:rPr lang="en-US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 </a:t>
            </a:r>
            <a:r>
              <a:rPr lang="ko-KR" altLang="en-US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커스터마이징</a:t>
            </a:r>
            <a:endParaRPr lang="ko-KR" altLang="ko-KR" sz="1000" b="1" kern="100" dirty="0">
              <a:solidFill>
                <a:schemeClr val="bg1"/>
              </a:solidFill>
              <a:effectLst/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다</a:t>
            </a:r>
            <a:r>
              <a:rPr lang="en-US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 </a:t>
            </a: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설치</a:t>
            </a:r>
            <a:endParaRPr lang="en-US" altLang="ko-KR" sz="1000" b="1" kern="100" dirty="0">
              <a:solidFill>
                <a:schemeClr val="bg1"/>
              </a:solidFill>
              <a:effectLst/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라</a:t>
            </a:r>
            <a:r>
              <a:rPr lang="en-US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 </a:t>
            </a: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관리자 웹사이트</a:t>
            </a:r>
            <a:endParaRPr lang="en-US" altLang="ko-KR" sz="1000" b="1" kern="100" dirty="0">
              <a:solidFill>
                <a:schemeClr val="bg1"/>
              </a:solidFill>
              <a:effectLst/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01.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관리자 웹사이트 안내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02.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관제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상황판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서버목록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서버상태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서버정보</a:t>
            </a:r>
            <a:endParaRPr lang="en-US" altLang="ko-KR" sz="800" kern="100" dirty="0">
              <a:solidFill>
                <a:schemeClr val="bg1"/>
              </a:solidFill>
              <a:effectLst/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03.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운영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설정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기관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관리자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메모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04.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메소드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스키마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로그</a:t>
            </a:r>
            <a:endParaRPr lang="ko-KR" altLang="ko-KR" sz="200" b="1" kern="100" dirty="0">
              <a:solidFill>
                <a:schemeClr val="bg1"/>
              </a:solidFill>
              <a:effectLst/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마</a:t>
            </a:r>
            <a:r>
              <a:rPr lang="en-US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 </a:t>
            </a: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기타정보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endParaRPr lang="ko-KR" altLang="en-US" sz="1100" dirty="0"/>
          </a:p>
        </p:txBody>
      </p:sp>
      <p:sp>
        <p:nvSpPr>
          <p:cNvPr id="26" name="제목 1">
            <a:extLst>
              <a:ext uri="{FF2B5EF4-FFF2-40B4-BE49-F238E27FC236}">
                <a16:creationId xmlns:a16="http://schemas.microsoft.com/office/drawing/2014/main" id="{1C7E4F99-26FF-880C-C2B2-0CD2B97862FC}"/>
              </a:ext>
            </a:extLst>
          </p:cNvPr>
          <p:cNvSpPr txBox="1">
            <a:spLocks/>
          </p:cNvSpPr>
          <p:nvPr/>
        </p:nvSpPr>
        <p:spPr>
          <a:xfrm>
            <a:off x="8557693" y="125376"/>
            <a:ext cx="3522345" cy="2837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ko-KR" altLang="en-US" sz="1200" dirty="0" err="1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노드브레이커</a:t>
            </a:r>
            <a:r>
              <a:rPr lang="ko-KR" altLang="en-US" sz="12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</a:t>
            </a:r>
            <a:r>
              <a:rPr lang="en-US" altLang="ko-KR" sz="12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1.0 </a:t>
            </a:r>
            <a:r>
              <a:rPr lang="ko-KR" altLang="en-US" sz="12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취급설명서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ED190D9-F8A8-8AA6-1D91-0DEA02DEB670}"/>
              </a:ext>
            </a:extLst>
          </p:cNvPr>
          <p:cNvSpPr/>
          <p:nvPr/>
        </p:nvSpPr>
        <p:spPr>
          <a:xfrm>
            <a:off x="10192624" y="1181099"/>
            <a:ext cx="1999376" cy="567690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70E588A6-68C6-AF7F-B429-C132FE911FEF}"/>
              </a:ext>
            </a:extLst>
          </p:cNvPr>
          <p:cNvGrpSpPr/>
          <p:nvPr/>
        </p:nvGrpSpPr>
        <p:grpSpPr>
          <a:xfrm>
            <a:off x="-5856" y="0"/>
            <a:ext cx="1708822" cy="1166870"/>
            <a:chOff x="-5856" y="0"/>
            <a:chExt cx="1708822" cy="1166870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6CF3E6EF-88B4-89D3-C98C-3B1911663639}"/>
                </a:ext>
              </a:extLst>
            </p:cNvPr>
            <p:cNvSpPr/>
            <p:nvPr/>
          </p:nvSpPr>
          <p:spPr>
            <a:xfrm>
              <a:off x="2" y="0"/>
              <a:ext cx="1702964" cy="116687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997A2AEF-0868-DEC3-AC8E-D07C957C3A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856" y="352641"/>
              <a:ext cx="1205483" cy="502761"/>
            </a:xfrm>
            <a:prstGeom prst="rect">
              <a:avLst/>
            </a:prstGeom>
          </p:spPr>
        </p:pic>
      </p:grpSp>
      <p:sp>
        <p:nvSpPr>
          <p:cNvPr id="15" name="순서도: 수행의 시작/종료 14">
            <a:extLst>
              <a:ext uri="{FF2B5EF4-FFF2-40B4-BE49-F238E27FC236}">
                <a16:creationId xmlns:a16="http://schemas.microsoft.com/office/drawing/2014/main" id="{D6FE1BFF-8FC1-0587-654D-89D203764C74}"/>
              </a:ext>
            </a:extLst>
          </p:cNvPr>
          <p:cNvSpPr/>
          <p:nvPr/>
        </p:nvSpPr>
        <p:spPr>
          <a:xfrm>
            <a:off x="185460" y="4255204"/>
            <a:ext cx="1298535" cy="190498"/>
          </a:xfrm>
          <a:prstGeom prst="flowChartTerminator">
            <a:avLst/>
          </a:prstGeom>
          <a:noFill/>
          <a:ln w="28575">
            <a:solidFill>
              <a:srgbClr val="EF62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4890ECC-5615-E1B2-8701-52F6D07CED98}"/>
              </a:ext>
            </a:extLst>
          </p:cNvPr>
          <p:cNvSpPr txBox="1"/>
          <p:nvPr/>
        </p:nvSpPr>
        <p:spPr>
          <a:xfrm>
            <a:off x="1923176" y="1352262"/>
            <a:ext cx="8204782" cy="267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100" b="1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메모수정</a:t>
            </a:r>
            <a:endParaRPr lang="ko-KR" altLang="ko-KR" sz="1100" b="1" kern="100" dirty="0"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DBFCFF8-0B31-CC02-870A-6994A25B6C83}"/>
              </a:ext>
            </a:extLst>
          </p:cNvPr>
          <p:cNvSpPr txBox="1"/>
          <p:nvPr/>
        </p:nvSpPr>
        <p:spPr>
          <a:xfrm>
            <a:off x="1881463" y="5462741"/>
            <a:ext cx="8204781" cy="267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메모 내용이 열린 상태에서 최하단의</a:t>
            </a:r>
            <a:r>
              <a:rPr lang="en-US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[</a:t>
            </a:r>
            <a:r>
              <a:rPr lang="ko-KR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메모</a:t>
            </a:r>
            <a:r>
              <a:rPr lang="en-US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</a:t>
            </a:r>
            <a:r>
              <a:rPr lang="ko-KR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수정</a:t>
            </a:r>
            <a:r>
              <a:rPr lang="en-US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] </a:t>
            </a:r>
            <a:r>
              <a:rPr lang="ko-KR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버튼과</a:t>
            </a:r>
            <a:r>
              <a:rPr lang="en-US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[</a:t>
            </a:r>
            <a:r>
              <a:rPr lang="ko-KR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메모</a:t>
            </a:r>
            <a:r>
              <a:rPr lang="en-US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</a:t>
            </a:r>
            <a:r>
              <a:rPr lang="ko-KR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삭제</a:t>
            </a:r>
            <a:r>
              <a:rPr lang="en-US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] </a:t>
            </a:r>
            <a:r>
              <a:rPr lang="ko-KR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버튼으로 제한</a:t>
            </a:r>
            <a:r>
              <a:rPr lang="en-US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</a:t>
            </a:r>
            <a:r>
              <a:rPr lang="ko-KR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없이 메모를 수정하거나 삭제할 수 있습니다</a:t>
            </a:r>
            <a:r>
              <a:rPr lang="en-US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</a:t>
            </a:r>
            <a:endParaRPr lang="ko-KR" altLang="ko-KR" sz="1100" kern="100" dirty="0">
              <a:highlight>
                <a:srgbClr val="FFFFFF"/>
              </a:highlight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D6CD8C5-8992-9477-C703-9A37FD7B6E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3177" y="1742855"/>
            <a:ext cx="6144150" cy="3582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30724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C4DC958-4778-AF03-57A0-D446EDDE1D70}"/>
              </a:ext>
            </a:extLst>
          </p:cNvPr>
          <p:cNvSpPr/>
          <p:nvPr/>
        </p:nvSpPr>
        <p:spPr>
          <a:xfrm>
            <a:off x="0" y="0"/>
            <a:ext cx="12192000" cy="1181099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BD80AD2-C6E7-F39A-76B2-A3FBE3B499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6976" y="489737"/>
            <a:ext cx="10361366" cy="591746"/>
          </a:xfrm>
        </p:spPr>
        <p:txBody>
          <a:bodyPr>
            <a:norm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라</a:t>
            </a:r>
            <a:r>
              <a:rPr lang="en-US" altLang="ko-KR" sz="24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. </a:t>
            </a:r>
            <a:r>
              <a:rPr lang="en-US" altLang="ko-KR" sz="2400" dirty="0">
                <a:solidFill>
                  <a:srgbClr val="EF6262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04.</a:t>
            </a:r>
            <a:r>
              <a:rPr lang="ko-KR" altLang="en-US" sz="2400" dirty="0">
                <a:solidFill>
                  <a:srgbClr val="EF6262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메소드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3A4D07A-476F-C75B-1AD4-B79BA2E55C0A}"/>
              </a:ext>
            </a:extLst>
          </p:cNvPr>
          <p:cNvSpPr/>
          <p:nvPr/>
        </p:nvSpPr>
        <p:spPr>
          <a:xfrm>
            <a:off x="2" y="1181099"/>
            <a:ext cx="1702964" cy="5676901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5F7907F-F61F-C825-00F3-7D861E7434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960" y="1339851"/>
            <a:ext cx="1506815" cy="4648199"/>
          </a:xfrm>
        </p:spPr>
        <p:txBody>
          <a:bodyPr>
            <a:noAutofit/>
          </a:bodyPr>
          <a:lstStyle/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가</a:t>
            </a:r>
            <a:r>
              <a:rPr lang="en-US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 </a:t>
            </a: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개요</a:t>
            </a:r>
          </a:p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r>
              <a:rPr lang="ko-KR" altLang="en-US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나</a:t>
            </a:r>
            <a:r>
              <a:rPr lang="en-US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 </a:t>
            </a:r>
            <a:r>
              <a:rPr lang="ko-KR" altLang="en-US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커스터마이징</a:t>
            </a:r>
            <a:endParaRPr lang="ko-KR" altLang="ko-KR" sz="1000" b="1" kern="100" dirty="0">
              <a:solidFill>
                <a:schemeClr val="bg1"/>
              </a:solidFill>
              <a:effectLst/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다</a:t>
            </a:r>
            <a:r>
              <a:rPr lang="en-US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 </a:t>
            </a: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설치</a:t>
            </a:r>
            <a:endParaRPr lang="en-US" altLang="ko-KR" sz="1000" b="1" kern="100" dirty="0">
              <a:solidFill>
                <a:schemeClr val="bg1"/>
              </a:solidFill>
              <a:effectLst/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라</a:t>
            </a:r>
            <a:r>
              <a:rPr lang="en-US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 </a:t>
            </a: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관리자 웹사이트</a:t>
            </a:r>
            <a:endParaRPr lang="en-US" altLang="ko-KR" sz="1000" b="1" kern="100" dirty="0">
              <a:solidFill>
                <a:schemeClr val="bg1"/>
              </a:solidFill>
              <a:effectLst/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01.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관리자 웹사이트 안내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02.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관제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상황판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서버목록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서버상태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서버정보</a:t>
            </a:r>
            <a:endParaRPr lang="en-US" altLang="ko-KR" sz="800" kern="100" dirty="0">
              <a:solidFill>
                <a:schemeClr val="bg1"/>
              </a:solidFill>
              <a:effectLst/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03.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운영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설정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기관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관리자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메모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04.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메소드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스키마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로그</a:t>
            </a:r>
            <a:endParaRPr lang="ko-KR" altLang="ko-KR" sz="200" b="1" kern="100" dirty="0">
              <a:solidFill>
                <a:schemeClr val="bg1"/>
              </a:solidFill>
              <a:effectLst/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마</a:t>
            </a:r>
            <a:r>
              <a:rPr lang="en-US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 </a:t>
            </a: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기타정보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endParaRPr lang="ko-KR" altLang="en-US" sz="1100" dirty="0"/>
          </a:p>
        </p:txBody>
      </p:sp>
      <p:sp>
        <p:nvSpPr>
          <p:cNvPr id="26" name="제목 1">
            <a:extLst>
              <a:ext uri="{FF2B5EF4-FFF2-40B4-BE49-F238E27FC236}">
                <a16:creationId xmlns:a16="http://schemas.microsoft.com/office/drawing/2014/main" id="{1C7E4F99-26FF-880C-C2B2-0CD2B97862FC}"/>
              </a:ext>
            </a:extLst>
          </p:cNvPr>
          <p:cNvSpPr txBox="1">
            <a:spLocks/>
          </p:cNvSpPr>
          <p:nvPr/>
        </p:nvSpPr>
        <p:spPr>
          <a:xfrm>
            <a:off x="8557693" y="125376"/>
            <a:ext cx="3522345" cy="2837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ko-KR" altLang="en-US" sz="1200" dirty="0" err="1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노드브레이커</a:t>
            </a:r>
            <a:r>
              <a:rPr lang="ko-KR" altLang="en-US" sz="12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</a:t>
            </a:r>
            <a:r>
              <a:rPr lang="en-US" altLang="ko-KR" sz="12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1.0 </a:t>
            </a:r>
            <a:r>
              <a:rPr lang="ko-KR" altLang="en-US" sz="12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취급설명서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ED190D9-F8A8-8AA6-1D91-0DEA02DEB670}"/>
              </a:ext>
            </a:extLst>
          </p:cNvPr>
          <p:cNvSpPr/>
          <p:nvPr/>
        </p:nvSpPr>
        <p:spPr>
          <a:xfrm>
            <a:off x="10192624" y="1181099"/>
            <a:ext cx="1999376" cy="567690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70E588A6-68C6-AF7F-B429-C132FE911FEF}"/>
              </a:ext>
            </a:extLst>
          </p:cNvPr>
          <p:cNvGrpSpPr/>
          <p:nvPr/>
        </p:nvGrpSpPr>
        <p:grpSpPr>
          <a:xfrm>
            <a:off x="-5856" y="0"/>
            <a:ext cx="1708822" cy="1166870"/>
            <a:chOff x="-5856" y="0"/>
            <a:chExt cx="1708822" cy="1166870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6CF3E6EF-88B4-89D3-C98C-3B1911663639}"/>
                </a:ext>
              </a:extLst>
            </p:cNvPr>
            <p:cNvSpPr/>
            <p:nvPr/>
          </p:nvSpPr>
          <p:spPr>
            <a:xfrm>
              <a:off x="2" y="0"/>
              <a:ext cx="1702964" cy="116687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997A2AEF-0868-DEC3-AC8E-D07C957C3A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856" y="352641"/>
              <a:ext cx="1205483" cy="502761"/>
            </a:xfrm>
            <a:prstGeom prst="rect">
              <a:avLst/>
            </a:prstGeom>
          </p:spPr>
        </p:pic>
      </p:grpSp>
      <p:sp>
        <p:nvSpPr>
          <p:cNvPr id="15" name="순서도: 수행의 시작/종료 14">
            <a:extLst>
              <a:ext uri="{FF2B5EF4-FFF2-40B4-BE49-F238E27FC236}">
                <a16:creationId xmlns:a16="http://schemas.microsoft.com/office/drawing/2014/main" id="{D6FE1BFF-8FC1-0587-654D-89D203764C74}"/>
              </a:ext>
            </a:extLst>
          </p:cNvPr>
          <p:cNvSpPr/>
          <p:nvPr/>
        </p:nvSpPr>
        <p:spPr>
          <a:xfrm>
            <a:off x="185460" y="4456538"/>
            <a:ext cx="1298535" cy="190498"/>
          </a:xfrm>
          <a:prstGeom prst="flowChartTerminator">
            <a:avLst/>
          </a:prstGeom>
          <a:noFill/>
          <a:ln w="28575">
            <a:solidFill>
              <a:srgbClr val="EF62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4890ECC-5615-E1B2-8701-52F6D07CED98}"/>
              </a:ext>
            </a:extLst>
          </p:cNvPr>
          <p:cNvSpPr txBox="1"/>
          <p:nvPr/>
        </p:nvSpPr>
        <p:spPr>
          <a:xfrm>
            <a:off x="1923176" y="1377662"/>
            <a:ext cx="8204782" cy="11184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ko-KR" sz="1100" kern="100" dirty="0" err="1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메소드란</a:t>
            </a: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</a:t>
            </a:r>
            <a:r>
              <a:rPr lang="ko-KR" altLang="en-US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비즈니스</a:t>
            </a: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서버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</a:t>
            </a: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앱이 실행하는 구체적인 업무입니다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 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비즈니스</a:t>
            </a: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서버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</a:t>
            </a: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앱은 호스트 서버에 업무를 의뢰하고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, </a:t>
            </a: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그에 대한 응답을 받습니다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 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호스트 쪽에서 요구하는 미리 정의된 값들을 보내주고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, </a:t>
            </a: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그에 대한 응답으로 처리결과나 여러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</a:t>
            </a: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가지 데이터를 전달받습니다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 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이런 업무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</a:t>
            </a: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과정을 통칭하여 메소드라고 칭합니다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 </a:t>
            </a:r>
            <a:endParaRPr lang="ko-KR" altLang="ko-KR" sz="1100" kern="100" dirty="0"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A66C7B9A-B302-2533-6A7B-8F3C45500C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0082" y="2803402"/>
            <a:ext cx="5771806" cy="3380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8298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C4DC958-4778-AF03-57A0-D446EDDE1D70}"/>
              </a:ext>
            </a:extLst>
          </p:cNvPr>
          <p:cNvSpPr/>
          <p:nvPr/>
        </p:nvSpPr>
        <p:spPr>
          <a:xfrm>
            <a:off x="-2" y="0"/>
            <a:ext cx="12192000" cy="1181099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3A4D07A-476F-C75B-1AD4-B79BA2E55C0A}"/>
              </a:ext>
            </a:extLst>
          </p:cNvPr>
          <p:cNvSpPr/>
          <p:nvPr/>
        </p:nvSpPr>
        <p:spPr>
          <a:xfrm>
            <a:off x="2" y="1181099"/>
            <a:ext cx="1702964" cy="5676901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0709C71-E9FF-3913-3446-F37C3F0B3409}"/>
              </a:ext>
            </a:extLst>
          </p:cNvPr>
          <p:cNvSpPr/>
          <p:nvPr/>
        </p:nvSpPr>
        <p:spPr>
          <a:xfrm>
            <a:off x="10192624" y="1181099"/>
            <a:ext cx="1999376" cy="567690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30000"/>
              </a:lnSpc>
              <a:spcAft>
                <a:spcPts val="800"/>
              </a:spcAft>
            </a:pPr>
            <a:endParaRPr lang="ko-KR" altLang="ko-KR" sz="1800" kern="100" dirty="0"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7796D63E-FA02-0419-3E91-C4E41FA6670D}"/>
              </a:ext>
            </a:extLst>
          </p:cNvPr>
          <p:cNvSpPr txBox="1">
            <a:spLocks/>
          </p:cNvSpPr>
          <p:nvPr/>
        </p:nvSpPr>
        <p:spPr>
          <a:xfrm>
            <a:off x="8557693" y="125376"/>
            <a:ext cx="3522345" cy="2837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ko-KR" altLang="en-US" sz="1200" dirty="0" err="1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노드브레이커</a:t>
            </a:r>
            <a:r>
              <a:rPr lang="ko-KR" altLang="en-US" sz="12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</a:t>
            </a:r>
            <a:r>
              <a:rPr lang="en-US" altLang="ko-KR" sz="12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1.0 </a:t>
            </a:r>
            <a:r>
              <a:rPr lang="ko-KR" altLang="en-US" sz="12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취급설명서</a:t>
            </a: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619DD804-E7ED-ECD4-E1AF-7E826870A848}"/>
              </a:ext>
            </a:extLst>
          </p:cNvPr>
          <p:cNvSpPr txBox="1">
            <a:spLocks/>
          </p:cNvSpPr>
          <p:nvPr/>
        </p:nvSpPr>
        <p:spPr>
          <a:xfrm>
            <a:off x="1846976" y="489737"/>
            <a:ext cx="10361366" cy="5917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다</a:t>
            </a:r>
            <a:r>
              <a:rPr lang="en-US" altLang="ko-KR" sz="2400" b="1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. </a:t>
            </a:r>
            <a:r>
              <a:rPr lang="en-US" altLang="ko-KR" sz="2400" dirty="0">
                <a:solidFill>
                  <a:srgbClr val="EF6262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01. </a:t>
            </a:r>
            <a:r>
              <a:rPr lang="ko-KR" altLang="en-US" sz="2400" dirty="0">
                <a:solidFill>
                  <a:srgbClr val="EF6262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시스템 구조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10D7F12A-9549-A893-3912-EA54DB1E8325}"/>
              </a:ext>
            </a:extLst>
          </p:cNvPr>
          <p:cNvGrpSpPr/>
          <p:nvPr/>
        </p:nvGrpSpPr>
        <p:grpSpPr>
          <a:xfrm>
            <a:off x="-5856" y="0"/>
            <a:ext cx="1708822" cy="1166870"/>
            <a:chOff x="-5856" y="0"/>
            <a:chExt cx="1708822" cy="1166870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3E8DD9C3-AB32-11CC-795D-99E504FCC694}"/>
                </a:ext>
              </a:extLst>
            </p:cNvPr>
            <p:cNvSpPr/>
            <p:nvPr/>
          </p:nvSpPr>
          <p:spPr>
            <a:xfrm>
              <a:off x="2" y="0"/>
              <a:ext cx="1702964" cy="116687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B970D08E-C2EE-C82E-3909-65152A637A1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856" y="352641"/>
              <a:ext cx="1205483" cy="502761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876A465-7A43-5CCC-3361-5F5932A6C56F}"/>
              </a:ext>
            </a:extLst>
          </p:cNvPr>
          <p:cNvSpPr txBox="1"/>
          <p:nvPr/>
        </p:nvSpPr>
        <p:spPr>
          <a:xfrm>
            <a:off x="1929089" y="5699723"/>
            <a:ext cx="7848460" cy="9417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  <a:spcAft>
                <a:spcPts val="800"/>
              </a:spcAft>
            </a:pP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기본적으로 </a:t>
            </a:r>
            <a:r>
              <a:rPr lang="ko-KR" altLang="en-US" sz="1100" kern="100" dirty="0" err="1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노드브레이커는</a:t>
            </a: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게이트웨이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, </a:t>
            </a:r>
            <a:r>
              <a:rPr lang="ko-KR" altLang="en-US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컨트롤이군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, </a:t>
            </a:r>
            <a:r>
              <a:rPr lang="ko-KR" altLang="en-US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비즈니스군</a:t>
            </a: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등 세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</a:t>
            </a: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개의 서버 프로그램군으로 구성되어 있습니다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</a:t>
            </a:r>
          </a:p>
          <a:p>
            <a:pPr algn="just">
              <a:lnSpc>
                <a:spcPct val="130000"/>
              </a:lnSpc>
              <a:spcAft>
                <a:spcPts val="800"/>
              </a:spcAft>
            </a:pPr>
            <a:r>
              <a:rPr lang="ko-KR" altLang="en-US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위의 시스템 배치도는 망분리를 위해 두개의 서버에 권장 설치된 배치를 보여줍니다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 </a:t>
            </a:r>
          </a:p>
          <a:p>
            <a:pPr algn="just">
              <a:lnSpc>
                <a:spcPct val="130000"/>
              </a:lnSpc>
              <a:spcAft>
                <a:spcPts val="800"/>
              </a:spcAft>
            </a:pP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물리적인 서버가 하나라면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, </a:t>
            </a: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모든 서버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</a:t>
            </a: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앱은 한 곳에 모두 설치될 것입니다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 </a:t>
            </a:r>
          </a:p>
        </p:txBody>
      </p:sp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84A090CD-96F5-BE4B-2C84-912A50E5DD60}"/>
              </a:ext>
            </a:extLst>
          </p:cNvPr>
          <p:cNvSpPr txBox="1">
            <a:spLocks/>
          </p:cNvSpPr>
          <p:nvPr/>
        </p:nvSpPr>
        <p:spPr>
          <a:xfrm>
            <a:off x="121960" y="1339851"/>
            <a:ext cx="1506815" cy="46481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ko-KR" altLang="ko-KR" sz="1000" b="1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가</a:t>
            </a:r>
            <a:r>
              <a:rPr lang="en-US" altLang="ko-KR" sz="1000" b="1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 </a:t>
            </a:r>
            <a:r>
              <a:rPr lang="ko-KR" altLang="ko-KR" sz="1000" b="1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개요</a:t>
            </a:r>
          </a:p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ko-KR" altLang="ko-KR" sz="1000" b="1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나</a:t>
            </a:r>
            <a:r>
              <a:rPr lang="en-US" altLang="ko-KR" sz="1000" b="1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 </a:t>
            </a:r>
            <a:r>
              <a:rPr lang="ko-KR" altLang="ko-KR" sz="1000" b="1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커스터마이징</a:t>
            </a:r>
          </a:p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ko-KR" altLang="ko-KR" sz="1000" b="1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다</a:t>
            </a:r>
            <a:r>
              <a:rPr lang="en-US" altLang="ko-KR" sz="1000" b="1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 </a:t>
            </a:r>
            <a:r>
              <a:rPr lang="ko-KR" altLang="ko-KR" sz="1000" b="1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설치</a:t>
            </a:r>
            <a:endParaRPr lang="en-US" altLang="ko-KR" sz="1000" b="1" kern="100" dirty="0">
              <a:solidFill>
                <a:schemeClr val="bg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1000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</a:t>
            </a:r>
            <a:r>
              <a:rPr lang="en-US" altLang="ko-KR" sz="800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00. </a:t>
            </a:r>
            <a:r>
              <a:rPr lang="ko-KR" altLang="ko-KR" sz="800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기본설</a:t>
            </a:r>
            <a:r>
              <a:rPr lang="ko-KR" altLang="en-US" sz="800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치</a:t>
            </a:r>
            <a:endParaRPr lang="en-US" altLang="ko-KR" sz="800" kern="100" dirty="0">
              <a:solidFill>
                <a:schemeClr val="bg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01. </a:t>
            </a:r>
            <a:r>
              <a:rPr lang="ko-KR" altLang="ko-KR" sz="800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시스템 구조</a:t>
            </a:r>
          </a:p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서버</a:t>
            </a:r>
            <a:r>
              <a:rPr lang="en-US" altLang="ko-KR" sz="800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</a:t>
            </a:r>
            <a:r>
              <a:rPr lang="ko-KR" altLang="ko-KR" sz="800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앱 설명</a:t>
            </a:r>
          </a:p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프로그램 파일 구조</a:t>
            </a:r>
          </a:p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02. </a:t>
            </a:r>
            <a:r>
              <a:rPr lang="ko-KR" altLang="ko-KR" sz="800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기타 프로그램</a:t>
            </a:r>
          </a:p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보일러</a:t>
            </a:r>
            <a:r>
              <a:rPr lang="en-US" altLang="ko-KR" sz="800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</a:t>
            </a:r>
            <a:r>
              <a:rPr lang="ko-KR" altLang="ko-KR" sz="800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플레이트</a:t>
            </a:r>
            <a:endParaRPr lang="en-US" altLang="ko-KR" sz="800" kern="100" dirty="0">
              <a:solidFill>
                <a:schemeClr val="bg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프록시 서버</a:t>
            </a:r>
            <a:r>
              <a:rPr lang="en-US" altLang="ko-KR" sz="800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</a:t>
            </a:r>
            <a:r>
              <a:rPr lang="ko-KR" altLang="ko-KR" sz="800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앱</a:t>
            </a:r>
          </a:p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가상</a:t>
            </a:r>
            <a:r>
              <a:rPr lang="en-US" altLang="ko-KR" sz="800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</a:t>
            </a:r>
            <a:r>
              <a:rPr lang="ko-KR" altLang="ko-KR" sz="800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호스트 서버</a:t>
            </a:r>
            <a:r>
              <a:rPr lang="en-US" altLang="ko-KR" sz="800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</a:t>
            </a:r>
            <a:r>
              <a:rPr lang="ko-KR" altLang="ko-KR" sz="800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앱</a:t>
            </a:r>
          </a:p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콘솔용 대량 테스트</a:t>
            </a:r>
            <a:r>
              <a:rPr lang="en-US" altLang="ko-KR" sz="800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</a:t>
            </a:r>
            <a:r>
              <a:rPr lang="ko-KR" altLang="ko-KR" sz="800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앱</a:t>
            </a:r>
          </a:p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03. </a:t>
            </a:r>
            <a:r>
              <a:rPr lang="ko-KR" altLang="ko-KR" sz="800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실행 및 운영</a:t>
            </a:r>
            <a:endParaRPr lang="en-US" altLang="ko-KR" sz="800" kern="100" dirty="0">
              <a:solidFill>
                <a:schemeClr val="bg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r>
              <a:rPr lang="ko-KR" altLang="ko-KR" sz="1000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라</a:t>
            </a:r>
            <a:r>
              <a:rPr lang="en-US" altLang="ko-KR" sz="1000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 </a:t>
            </a:r>
            <a:r>
              <a:rPr lang="ko-KR" altLang="ko-KR" sz="1000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관리자 웹사이트</a:t>
            </a:r>
            <a:endParaRPr lang="en-US" altLang="ko-KR" sz="1000" kern="100" dirty="0">
              <a:solidFill>
                <a:schemeClr val="bg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r>
              <a:rPr lang="ko-KR" altLang="ko-KR" sz="1000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마</a:t>
            </a:r>
            <a:r>
              <a:rPr lang="en-US" altLang="ko-KR" sz="1000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 </a:t>
            </a:r>
            <a:r>
              <a:rPr lang="ko-KR" altLang="ko-KR" sz="1000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기타정보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endParaRPr lang="ko-KR" altLang="en-US" sz="1100" dirty="0"/>
          </a:p>
        </p:txBody>
      </p:sp>
      <p:sp>
        <p:nvSpPr>
          <p:cNvPr id="21" name="순서도: 수행의 시작/종료 20">
            <a:extLst>
              <a:ext uri="{FF2B5EF4-FFF2-40B4-BE49-F238E27FC236}">
                <a16:creationId xmlns:a16="http://schemas.microsoft.com/office/drawing/2014/main" id="{A97C130C-E8D8-F474-9347-C5616B9CA8AD}"/>
              </a:ext>
            </a:extLst>
          </p:cNvPr>
          <p:cNvSpPr/>
          <p:nvPr/>
        </p:nvSpPr>
        <p:spPr>
          <a:xfrm>
            <a:off x="78820" y="2238598"/>
            <a:ext cx="1549955" cy="209551"/>
          </a:xfrm>
          <a:prstGeom prst="flowChartTerminator">
            <a:avLst/>
          </a:prstGeom>
          <a:noFill/>
          <a:ln w="28575">
            <a:solidFill>
              <a:srgbClr val="EF62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E41582A-1482-E6DA-C303-D5C9239817D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3" t="8420" r="-1164" b="9875"/>
          <a:stretch/>
        </p:blipFill>
        <p:spPr>
          <a:xfrm>
            <a:off x="1846976" y="1226293"/>
            <a:ext cx="7667537" cy="446294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C71F19A-70B0-A12D-A710-4A3C5D5D2F19}"/>
              </a:ext>
            </a:extLst>
          </p:cNvPr>
          <p:cNvSpPr txBox="1"/>
          <p:nvPr/>
        </p:nvSpPr>
        <p:spPr>
          <a:xfrm>
            <a:off x="10345024" y="1351248"/>
            <a:ext cx="1725016" cy="235756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ko-KR" altLang="ko-KR" sz="900" kern="100" dirty="0">
                <a:solidFill>
                  <a:schemeClr val="tx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두</a:t>
            </a:r>
            <a:r>
              <a:rPr lang="en-US" altLang="ko-KR" sz="900" kern="100" dirty="0">
                <a:solidFill>
                  <a:schemeClr val="tx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</a:t>
            </a:r>
            <a:r>
              <a:rPr lang="ko-KR" altLang="ko-KR" sz="900" kern="100" dirty="0">
                <a:solidFill>
                  <a:schemeClr val="tx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개 이상의 물리 서버를 운용할 경우에는 유저 클라이언트가 접근 가능한 서버</a:t>
            </a:r>
            <a:r>
              <a:rPr lang="en-US" altLang="ko-KR" sz="900" kern="100" dirty="0">
                <a:solidFill>
                  <a:schemeClr val="tx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(DMZ </a:t>
            </a:r>
            <a:r>
              <a:rPr lang="ko-KR" altLang="ko-KR" sz="900" kern="100" dirty="0">
                <a:solidFill>
                  <a:schemeClr val="tx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웹서버</a:t>
            </a:r>
            <a:r>
              <a:rPr lang="en-US" altLang="ko-KR" sz="900" kern="100" dirty="0">
                <a:solidFill>
                  <a:schemeClr val="tx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)</a:t>
            </a:r>
            <a:r>
              <a:rPr lang="ko-KR" altLang="ko-KR" sz="900" kern="100" dirty="0">
                <a:solidFill>
                  <a:schemeClr val="tx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에 게이트웨</a:t>
            </a:r>
            <a:r>
              <a:rPr lang="ko-KR" altLang="en-US" sz="900" kern="100" dirty="0">
                <a:solidFill>
                  <a:schemeClr val="tx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이</a:t>
            </a:r>
            <a:r>
              <a:rPr lang="en-US" altLang="ko-KR" sz="900" kern="100" dirty="0">
                <a:solidFill>
                  <a:schemeClr val="tx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(Gateway)</a:t>
            </a:r>
            <a:r>
              <a:rPr lang="ko-KR" altLang="ko-KR" sz="900" kern="100" dirty="0">
                <a:solidFill>
                  <a:schemeClr val="tx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와 </a:t>
            </a:r>
            <a:r>
              <a:rPr lang="ko-KR" altLang="en-US" sz="900" kern="100" dirty="0">
                <a:solidFill>
                  <a:schemeClr val="tx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컨트롤</a:t>
            </a:r>
            <a:r>
              <a:rPr lang="ko-KR" altLang="ko-KR" sz="900" kern="100" dirty="0">
                <a:solidFill>
                  <a:schemeClr val="tx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</a:t>
            </a:r>
            <a:r>
              <a:rPr lang="ko-KR" altLang="ko-KR" sz="900" kern="100" dirty="0" err="1">
                <a:solidFill>
                  <a:schemeClr val="tx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서버군</a:t>
            </a:r>
            <a:r>
              <a:rPr lang="en-US" altLang="ko-KR" sz="900" kern="100" dirty="0">
                <a:solidFill>
                  <a:schemeClr val="tx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(Admin, </a:t>
            </a:r>
            <a:r>
              <a:rPr lang="en-US" altLang="ko-KR" sz="900" kern="100" dirty="0" err="1">
                <a:solidFill>
                  <a:schemeClr val="tx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Datas</a:t>
            </a:r>
            <a:r>
              <a:rPr lang="en-US" altLang="ko-KR" sz="900" kern="100" dirty="0">
                <a:solidFill>
                  <a:schemeClr val="tx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, Logger)</a:t>
            </a:r>
            <a:r>
              <a:rPr lang="ko-KR" altLang="ko-KR" sz="900" kern="100" dirty="0">
                <a:solidFill>
                  <a:schemeClr val="tx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을 설치하고</a:t>
            </a:r>
            <a:r>
              <a:rPr lang="en-US" altLang="ko-KR" sz="900" kern="100" dirty="0">
                <a:solidFill>
                  <a:schemeClr val="tx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, </a:t>
            </a:r>
            <a:r>
              <a:rPr lang="ko-KR" altLang="ko-KR" sz="900" kern="100" dirty="0">
                <a:solidFill>
                  <a:schemeClr val="tx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보안이 강화된 내부서버</a:t>
            </a:r>
            <a:r>
              <a:rPr lang="en-US" altLang="ko-KR" sz="900" kern="100" dirty="0">
                <a:solidFill>
                  <a:schemeClr val="tx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(WAS </a:t>
            </a:r>
            <a:r>
              <a:rPr lang="ko-KR" altLang="ko-KR" sz="900" kern="100" dirty="0">
                <a:solidFill>
                  <a:schemeClr val="tx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서버</a:t>
            </a:r>
            <a:r>
              <a:rPr lang="en-US" altLang="ko-KR" sz="900" kern="100" dirty="0">
                <a:solidFill>
                  <a:schemeClr val="tx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)</a:t>
            </a:r>
            <a:r>
              <a:rPr lang="ko-KR" altLang="ko-KR" sz="900" kern="100" dirty="0">
                <a:solidFill>
                  <a:schemeClr val="tx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에 </a:t>
            </a:r>
            <a:r>
              <a:rPr lang="ko-KR" altLang="en-US" sz="900" kern="100" dirty="0">
                <a:solidFill>
                  <a:schemeClr val="tx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비즈니스</a:t>
            </a:r>
            <a:r>
              <a:rPr lang="ko-KR" altLang="ko-KR" sz="900" kern="100" dirty="0">
                <a:solidFill>
                  <a:schemeClr val="tx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프로그램군을 설치하는 것을 권장합니다</a:t>
            </a:r>
            <a:r>
              <a:rPr lang="en-US" altLang="ko-KR" sz="900" kern="100" dirty="0">
                <a:solidFill>
                  <a:schemeClr val="tx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 </a:t>
            </a:r>
            <a:r>
              <a:rPr lang="ko-KR" altLang="ko-KR" sz="900" kern="100" dirty="0">
                <a:solidFill>
                  <a:schemeClr val="tx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원하는 위치에 각각의 프로그램들을 복사하는 것만으로 설치는 완료됩니다</a:t>
            </a:r>
            <a:r>
              <a:rPr lang="en-US" altLang="ko-KR" sz="9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</a:t>
            </a:r>
            <a:endParaRPr lang="ko-KR" altLang="ko-KR" sz="900" kern="100" dirty="0"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3A43064-9B3D-64BD-4F55-EA9912524C96}"/>
              </a:ext>
            </a:extLst>
          </p:cNvPr>
          <p:cNvSpPr txBox="1"/>
          <p:nvPr/>
        </p:nvSpPr>
        <p:spPr>
          <a:xfrm>
            <a:off x="10318865" y="4194726"/>
            <a:ext cx="1725016" cy="11042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altLang="ko-KR" sz="900" kern="100" dirty="0">
                <a:solidFill>
                  <a:schemeClr val="tx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* DMZ</a:t>
            </a:r>
            <a:r>
              <a:rPr lang="en-US" altLang="ko-KR" sz="9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: </a:t>
            </a:r>
            <a:r>
              <a:rPr lang="ko-KR" altLang="en-US" sz="900" kern="100" dirty="0" err="1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내외부</a:t>
            </a:r>
            <a:r>
              <a:rPr lang="ko-KR" altLang="en-US" sz="9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네트워크 구간 사이의 중간지점으로</a:t>
            </a:r>
            <a:r>
              <a:rPr lang="en-US" altLang="ko-KR" sz="9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, </a:t>
            </a:r>
            <a:r>
              <a:rPr lang="ko-KR" altLang="en-US" sz="9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외부에서 접근 가능하지만</a:t>
            </a:r>
            <a:r>
              <a:rPr lang="en-US" altLang="ko-KR" sz="9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, </a:t>
            </a:r>
            <a:r>
              <a:rPr lang="ko-KR" altLang="en-US" sz="9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내부로의 접근을 적절히 통제해야 하는 구역을 뜻합니다</a:t>
            </a:r>
            <a:r>
              <a:rPr lang="en-US" altLang="ko-KR" sz="9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</a:t>
            </a:r>
            <a:endParaRPr lang="ko-KR" altLang="ko-KR" sz="900" kern="100" dirty="0"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453758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C4DC958-4778-AF03-57A0-D446EDDE1D70}"/>
              </a:ext>
            </a:extLst>
          </p:cNvPr>
          <p:cNvSpPr/>
          <p:nvPr/>
        </p:nvSpPr>
        <p:spPr>
          <a:xfrm>
            <a:off x="0" y="0"/>
            <a:ext cx="12192000" cy="1181099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BD80AD2-C6E7-F39A-76B2-A3FBE3B499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6976" y="489737"/>
            <a:ext cx="10361366" cy="591746"/>
          </a:xfrm>
        </p:spPr>
        <p:txBody>
          <a:bodyPr>
            <a:norm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라</a:t>
            </a:r>
            <a:r>
              <a:rPr lang="en-US" altLang="ko-KR" sz="24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. </a:t>
            </a:r>
            <a:r>
              <a:rPr lang="en-US" altLang="ko-KR" sz="2400" dirty="0">
                <a:solidFill>
                  <a:srgbClr val="EF6262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04.</a:t>
            </a:r>
            <a:r>
              <a:rPr lang="ko-KR" altLang="en-US" sz="2400" dirty="0">
                <a:solidFill>
                  <a:srgbClr val="EF6262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메소드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3A4D07A-476F-C75B-1AD4-B79BA2E55C0A}"/>
              </a:ext>
            </a:extLst>
          </p:cNvPr>
          <p:cNvSpPr/>
          <p:nvPr/>
        </p:nvSpPr>
        <p:spPr>
          <a:xfrm>
            <a:off x="2" y="1181099"/>
            <a:ext cx="1702964" cy="5676901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5F7907F-F61F-C825-00F3-7D861E7434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960" y="1339851"/>
            <a:ext cx="1506815" cy="4648199"/>
          </a:xfrm>
        </p:spPr>
        <p:txBody>
          <a:bodyPr>
            <a:noAutofit/>
          </a:bodyPr>
          <a:lstStyle/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가</a:t>
            </a:r>
            <a:r>
              <a:rPr lang="en-US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 </a:t>
            </a: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개요</a:t>
            </a:r>
          </a:p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r>
              <a:rPr lang="ko-KR" altLang="en-US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나</a:t>
            </a:r>
            <a:r>
              <a:rPr lang="en-US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 </a:t>
            </a:r>
            <a:r>
              <a:rPr lang="ko-KR" altLang="en-US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커스터마이징</a:t>
            </a:r>
            <a:endParaRPr lang="ko-KR" altLang="ko-KR" sz="1000" b="1" kern="100" dirty="0">
              <a:solidFill>
                <a:schemeClr val="bg1"/>
              </a:solidFill>
              <a:effectLst/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다</a:t>
            </a:r>
            <a:r>
              <a:rPr lang="en-US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 </a:t>
            </a: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설치</a:t>
            </a:r>
            <a:endParaRPr lang="en-US" altLang="ko-KR" sz="1000" b="1" kern="100" dirty="0">
              <a:solidFill>
                <a:schemeClr val="bg1"/>
              </a:solidFill>
              <a:effectLst/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라</a:t>
            </a:r>
            <a:r>
              <a:rPr lang="en-US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 </a:t>
            </a: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관리자 웹사이트</a:t>
            </a:r>
            <a:endParaRPr lang="en-US" altLang="ko-KR" sz="1000" b="1" kern="100" dirty="0">
              <a:solidFill>
                <a:schemeClr val="bg1"/>
              </a:solidFill>
              <a:effectLst/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01.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관리자 웹사이트 안내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02.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관제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상황판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서버목록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서버상태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서버정보</a:t>
            </a:r>
            <a:endParaRPr lang="en-US" altLang="ko-KR" sz="800" kern="100" dirty="0">
              <a:solidFill>
                <a:schemeClr val="bg1"/>
              </a:solidFill>
              <a:effectLst/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03.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운영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설정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기관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관리자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메모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04.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메소드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스키마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로그</a:t>
            </a:r>
            <a:endParaRPr lang="ko-KR" altLang="ko-KR" sz="200" b="1" kern="100" dirty="0">
              <a:solidFill>
                <a:schemeClr val="bg1"/>
              </a:solidFill>
              <a:effectLst/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마</a:t>
            </a:r>
            <a:r>
              <a:rPr lang="en-US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 </a:t>
            </a: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기타정보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endParaRPr lang="ko-KR" altLang="en-US" sz="1100" dirty="0"/>
          </a:p>
        </p:txBody>
      </p:sp>
      <p:sp>
        <p:nvSpPr>
          <p:cNvPr id="26" name="제목 1">
            <a:extLst>
              <a:ext uri="{FF2B5EF4-FFF2-40B4-BE49-F238E27FC236}">
                <a16:creationId xmlns:a16="http://schemas.microsoft.com/office/drawing/2014/main" id="{1C7E4F99-26FF-880C-C2B2-0CD2B97862FC}"/>
              </a:ext>
            </a:extLst>
          </p:cNvPr>
          <p:cNvSpPr txBox="1">
            <a:spLocks/>
          </p:cNvSpPr>
          <p:nvPr/>
        </p:nvSpPr>
        <p:spPr>
          <a:xfrm>
            <a:off x="8557693" y="125376"/>
            <a:ext cx="3522345" cy="2837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ko-KR" altLang="en-US" sz="1200" dirty="0" err="1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노드브레이커</a:t>
            </a:r>
            <a:r>
              <a:rPr lang="ko-KR" altLang="en-US" sz="12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</a:t>
            </a:r>
            <a:r>
              <a:rPr lang="en-US" altLang="ko-KR" sz="12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1.0 </a:t>
            </a:r>
            <a:r>
              <a:rPr lang="ko-KR" altLang="en-US" sz="12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취급설명서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ED190D9-F8A8-8AA6-1D91-0DEA02DEB670}"/>
              </a:ext>
            </a:extLst>
          </p:cNvPr>
          <p:cNvSpPr/>
          <p:nvPr/>
        </p:nvSpPr>
        <p:spPr>
          <a:xfrm>
            <a:off x="10192624" y="1181099"/>
            <a:ext cx="1999376" cy="567690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70E588A6-68C6-AF7F-B429-C132FE911FEF}"/>
              </a:ext>
            </a:extLst>
          </p:cNvPr>
          <p:cNvGrpSpPr/>
          <p:nvPr/>
        </p:nvGrpSpPr>
        <p:grpSpPr>
          <a:xfrm>
            <a:off x="-5856" y="0"/>
            <a:ext cx="1708822" cy="1166870"/>
            <a:chOff x="-5856" y="0"/>
            <a:chExt cx="1708822" cy="1166870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6CF3E6EF-88B4-89D3-C98C-3B1911663639}"/>
                </a:ext>
              </a:extLst>
            </p:cNvPr>
            <p:cNvSpPr/>
            <p:nvPr/>
          </p:nvSpPr>
          <p:spPr>
            <a:xfrm>
              <a:off x="2" y="0"/>
              <a:ext cx="1702964" cy="116687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997A2AEF-0868-DEC3-AC8E-D07C957C3A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856" y="352641"/>
              <a:ext cx="1205483" cy="502761"/>
            </a:xfrm>
            <a:prstGeom prst="rect">
              <a:avLst/>
            </a:prstGeom>
          </p:spPr>
        </p:pic>
      </p:grpSp>
      <p:sp>
        <p:nvSpPr>
          <p:cNvPr id="15" name="순서도: 수행의 시작/종료 14">
            <a:extLst>
              <a:ext uri="{FF2B5EF4-FFF2-40B4-BE49-F238E27FC236}">
                <a16:creationId xmlns:a16="http://schemas.microsoft.com/office/drawing/2014/main" id="{D6FE1BFF-8FC1-0587-654D-89D203764C74}"/>
              </a:ext>
            </a:extLst>
          </p:cNvPr>
          <p:cNvSpPr/>
          <p:nvPr/>
        </p:nvSpPr>
        <p:spPr>
          <a:xfrm>
            <a:off x="185460" y="4643499"/>
            <a:ext cx="1298535" cy="190498"/>
          </a:xfrm>
          <a:prstGeom prst="flowChartTerminator">
            <a:avLst/>
          </a:prstGeom>
          <a:noFill/>
          <a:ln w="28575">
            <a:solidFill>
              <a:srgbClr val="EF62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C1890E7-1786-6E48-6FBA-6B9A9B2E7CA4}"/>
              </a:ext>
            </a:extLst>
          </p:cNvPr>
          <p:cNvSpPr txBox="1"/>
          <p:nvPr/>
        </p:nvSpPr>
        <p:spPr>
          <a:xfrm>
            <a:off x="1923176" y="3976892"/>
            <a:ext cx="8135224" cy="261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ko-KR" altLang="ko-KR" sz="1100" b="1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서버</a:t>
            </a:r>
            <a:r>
              <a:rPr lang="en-US" altLang="ko-KR" sz="1100" b="1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</a:t>
            </a:r>
            <a:r>
              <a:rPr lang="ko-KR" altLang="ko-KR" sz="1100" b="1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인증과 스키마</a:t>
            </a:r>
            <a:r>
              <a:rPr lang="en-US" altLang="ko-KR" sz="1100" b="1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</a:t>
            </a:r>
            <a:r>
              <a:rPr lang="ko-KR" altLang="ko-KR" sz="1100" b="1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검증</a:t>
            </a:r>
            <a:endParaRPr lang="en-US" altLang="ko-KR" sz="1100" b="1" kern="100" dirty="0">
              <a:highlight>
                <a:srgbClr val="FFFFFF"/>
              </a:highlight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메소드 커스터마이징을 하기 위해서는 통신방식이나 주고받는 데이터의 복잡한 양식에 관한 합의가 선행되어 있어야 합니다</a:t>
            </a:r>
            <a:r>
              <a:rPr lang="en-US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 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그러나 커스터마이징 끝난 뒤에는 일정한 값이 오가는 단순한 업무</a:t>
            </a:r>
            <a:r>
              <a:rPr lang="en-US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</a:t>
            </a:r>
            <a:r>
              <a:rPr lang="ko-KR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과정이 반복</a:t>
            </a:r>
            <a:r>
              <a:rPr lang="ko-KR" altLang="en-US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되</a:t>
            </a:r>
            <a:r>
              <a:rPr lang="ko-KR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므로</a:t>
            </a:r>
            <a:r>
              <a:rPr lang="en-US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, </a:t>
            </a:r>
            <a:r>
              <a:rPr lang="ko-KR" altLang="en-US" sz="1100" kern="100" dirty="0" err="1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노드브레이커는</a:t>
            </a:r>
            <a:r>
              <a:rPr lang="ko-KR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자료</a:t>
            </a:r>
            <a:r>
              <a:rPr lang="en-US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</a:t>
            </a:r>
            <a:r>
              <a:rPr lang="ko-KR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검증 기준으로</a:t>
            </a:r>
            <a:r>
              <a:rPr lang="en-US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</a:t>
            </a:r>
            <a:r>
              <a:rPr lang="ko-KR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스키마를 정의하여 관리하고 있습니다</a:t>
            </a:r>
            <a:r>
              <a:rPr lang="en-US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 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관리자는 복잡한 메소드 커스터마이징을 이해하지 않고도 스키마를 통해 유통되는 데이터를 관리할 수 있게 됩니다</a:t>
            </a:r>
            <a:r>
              <a:rPr lang="en-US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관리자는 모든 스키마 항목을 수정하고 삭제할 수 있으나</a:t>
            </a:r>
            <a:r>
              <a:rPr lang="en-US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, </a:t>
            </a:r>
            <a:r>
              <a:rPr lang="ko-KR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시스템의 원활한 운영을 위해 꼭 필요한 경우에만 수정할 것을 권고합니다</a:t>
            </a:r>
            <a:r>
              <a:rPr lang="en-US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ko-KR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기본적으로</a:t>
            </a:r>
            <a:r>
              <a:rPr lang="en-US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, </a:t>
            </a:r>
            <a:r>
              <a:rPr lang="ko-KR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하나의 </a:t>
            </a:r>
            <a:r>
              <a:rPr lang="ko-KR" altLang="en-US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비즈니스</a:t>
            </a:r>
            <a:r>
              <a:rPr lang="ko-KR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서버</a:t>
            </a:r>
            <a:r>
              <a:rPr lang="en-US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</a:t>
            </a:r>
            <a:r>
              <a:rPr lang="ko-KR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앱에 하나의 메소드</a:t>
            </a:r>
            <a:r>
              <a:rPr lang="en-US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, </a:t>
            </a:r>
            <a:r>
              <a:rPr lang="ko-KR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하나의 스키마 문서가 매칭됩니다</a:t>
            </a:r>
            <a:r>
              <a:rPr lang="en-US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ko-KR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클라이언트의 모든 접속은 반드시 해당 스키마 규칙의 검증</a:t>
            </a:r>
            <a:r>
              <a:rPr lang="en-US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</a:t>
            </a:r>
            <a:r>
              <a:rPr lang="ko-KR" altLang="en-US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대상</a:t>
            </a:r>
            <a:r>
              <a:rPr lang="ko-KR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이 되며</a:t>
            </a:r>
            <a:r>
              <a:rPr lang="en-US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, </a:t>
            </a:r>
            <a:r>
              <a:rPr lang="ko-KR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허용되지 않는 값이 발견되면 호스트에 전달되지 </a:t>
            </a:r>
            <a:r>
              <a:rPr lang="ko-KR" altLang="en-US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않고 에러로 </a:t>
            </a:r>
            <a:r>
              <a:rPr lang="ko-KR" altLang="en-US" sz="1100" kern="100" dirty="0" err="1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리턴됩니다</a:t>
            </a:r>
            <a:r>
              <a:rPr lang="en-US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</a:t>
            </a:r>
            <a:endParaRPr lang="ko-KR" altLang="ko-KR" sz="1100" kern="100" dirty="0">
              <a:highlight>
                <a:srgbClr val="FFFFFF"/>
              </a:highlight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ko-KR" altLang="ko-KR" sz="1100" kern="100" dirty="0">
              <a:highlight>
                <a:srgbClr val="FFFFFF"/>
              </a:highlight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5A91161-514E-43E5-02DC-E79CE7CEF8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2969" y="1461111"/>
            <a:ext cx="6696081" cy="233386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027FE91-21CD-9931-9B96-E745C12F3CE8}"/>
              </a:ext>
            </a:extLst>
          </p:cNvPr>
          <p:cNvSpPr txBox="1"/>
          <p:nvPr/>
        </p:nvSpPr>
        <p:spPr>
          <a:xfrm>
            <a:off x="10246711" y="1334470"/>
            <a:ext cx="1878175" cy="1737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altLang="ko-KR" sz="900" kern="100" dirty="0">
                <a:solidFill>
                  <a:schemeClr val="tx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API </a:t>
            </a:r>
            <a:r>
              <a:rPr lang="ko-KR" altLang="ko-KR" sz="900" kern="100" dirty="0">
                <a:solidFill>
                  <a:schemeClr val="tx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인증이나 서버</a:t>
            </a:r>
            <a:r>
              <a:rPr lang="en-US" altLang="ko-KR" sz="900" kern="100" dirty="0">
                <a:solidFill>
                  <a:schemeClr val="tx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</a:t>
            </a:r>
            <a:r>
              <a:rPr lang="ko-KR" altLang="ko-KR" sz="900" kern="100" dirty="0">
                <a:solidFill>
                  <a:schemeClr val="tx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인증을 통과하지 못할 경우 스키마</a:t>
            </a:r>
            <a:r>
              <a:rPr lang="en-US" altLang="ko-KR" sz="900" kern="100" dirty="0">
                <a:solidFill>
                  <a:schemeClr val="tx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</a:t>
            </a:r>
            <a:r>
              <a:rPr lang="ko-KR" altLang="ko-KR" sz="900" kern="100" dirty="0">
                <a:solidFill>
                  <a:schemeClr val="tx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인증을 실시하지 않습니다</a:t>
            </a:r>
            <a:r>
              <a:rPr lang="en-US" altLang="ko-KR" sz="900" kern="100" dirty="0">
                <a:solidFill>
                  <a:schemeClr val="tx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 </a:t>
            </a:r>
            <a:r>
              <a:rPr lang="ko-KR" altLang="ko-KR" sz="900" kern="100" dirty="0">
                <a:solidFill>
                  <a:schemeClr val="tx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순서는 다음과 같습니다</a:t>
            </a:r>
            <a:r>
              <a:rPr lang="en-US" altLang="ko-KR" sz="900" kern="100" dirty="0">
                <a:solidFill>
                  <a:schemeClr val="tx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</a:t>
            </a:r>
            <a:endParaRPr lang="ko-KR" altLang="ko-KR" sz="900" kern="100" dirty="0">
              <a:solidFill>
                <a:schemeClr val="tx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ko-KR" altLang="ko-KR" sz="900" kern="100" dirty="0">
                <a:solidFill>
                  <a:schemeClr val="tx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클라이언트</a:t>
            </a:r>
            <a:r>
              <a:rPr lang="en-US" altLang="ko-KR" sz="900" kern="100" dirty="0">
                <a:solidFill>
                  <a:schemeClr val="tx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</a:t>
            </a:r>
            <a:r>
              <a:rPr lang="ko-KR" altLang="ko-KR" sz="900" kern="100" dirty="0">
                <a:solidFill>
                  <a:schemeClr val="tx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접속</a:t>
            </a:r>
            <a:r>
              <a:rPr lang="en-US" altLang="ko-KR" sz="900" kern="100" dirty="0">
                <a:solidFill>
                  <a:schemeClr val="tx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=&gt; </a:t>
            </a:r>
            <a:r>
              <a:rPr lang="ko-KR" altLang="ko-KR" sz="900" kern="100" dirty="0">
                <a:solidFill>
                  <a:schemeClr val="tx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유량</a:t>
            </a:r>
            <a:r>
              <a:rPr lang="en-US" altLang="ko-KR" sz="900" kern="100" dirty="0">
                <a:solidFill>
                  <a:schemeClr val="tx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</a:t>
            </a:r>
            <a:r>
              <a:rPr lang="ko-KR" altLang="ko-KR" sz="900" kern="100" dirty="0">
                <a:solidFill>
                  <a:schemeClr val="tx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제어</a:t>
            </a:r>
            <a:r>
              <a:rPr lang="en-US" altLang="ko-KR" sz="900" kern="100" dirty="0">
                <a:solidFill>
                  <a:schemeClr val="tx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</a:t>
            </a:r>
            <a:r>
              <a:rPr lang="ko-KR" altLang="ko-KR" sz="900" kern="100" dirty="0">
                <a:solidFill>
                  <a:schemeClr val="tx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차단</a:t>
            </a:r>
            <a:r>
              <a:rPr lang="en-US" altLang="ko-KR" sz="900" kern="100" dirty="0">
                <a:solidFill>
                  <a:schemeClr val="tx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=&gt; API/</a:t>
            </a:r>
            <a:r>
              <a:rPr lang="ko-KR" altLang="ko-KR" sz="900" kern="100" dirty="0">
                <a:solidFill>
                  <a:schemeClr val="tx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서버인증</a:t>
            </a:r>
            <a:r>
              <a:rPr lang="en-US" altLang="ko-KR" sz="900" kern="100" dirty="0">
                <a:solidFill>
                  <a:schemeClr val="tx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=&gt; </a:t>
            </a:r>
            <a:r>
              <a:rPr lang="ko-KR" altLang="ko-KR" sz="900" kern="100" dirty="0" err="1">
                <a:solidFill>
                  <a:schemeClr val="tx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메소드별</a:t>
            </a:r>
            <a:r>
              <a:rPr lang="ko-KR" altLang="ko-KR" sz="900" kern="100" dirty="0">
                <a:solidFill>
                  <a:schemeClr val="tx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스키마</a:t>
            </a:r>
            <a:r>
              <a:rPr lang="en-US" altLang="ko-KR" sz="900" kern="100" dirty="0">
                <a:solidFill>
                  <a:schemeClr val="tx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</a:t>
            </a:r>
            <a:r>
              <a:rPr lang="ko-KR" altLang="ko-KR" sz="900" kern="100" dirty="0">
                <a:solidFill>
                  <a:schemeClr val="tx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검증</a:t>
            </a:r>
            <a:r>
              <a:rPr lang="en-US" altLang="ko-KR" sz="900" kern="100" dirty="0">
                <a:solidFill>
                  <a:schemeClr val="tx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=&gt; </a:t>
            </a:r>
            <a:r>
              <a:rPr lang="ko-KR" altLang="ko-KR" sz="900" kern="100" dirty="0">
                <a:solidFill>
                  <a:schemeClr val="tx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호스트</a:t>
            </a:r>
            <a:r>
              <a:rPr lang="en-US" altLang="ko-KR" sz="900" kern="100" dirty="0">
                <a:solidFill>
                  <a:schemeClr val="tx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</a:t>
            </a:r>
            <a:r>
              <a:rPr lang="ko-KR" altLang="ko-KR" sz="900" kern="100" dirty="0">
                <a:solidFill>
                  <a:schemeClr val="tx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의뢰</a:t>
            </a:r>
          </a:p>
          <a:p>
            <a:pPr algn="just">
              <a:lnSpc>
                <a:spcPct val="130000"/>
              </a:lnSpc>
              <a:spcAft>
                <a:spcPts val="800"/>
              </a:spcAft>
            </a:pPr>
            <a:r>
              <a:rPr lang="en-US" altLang="ko-KR" sz="105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 </a:t>
            </a:r>
            <a:endParaRPr lang="ko-KR" altLang="ko-KR" sz="1050" kern="100" dirty="0"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49016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C4DC958-4778-AF03-57A0-D446EDDE1D70}"/>
              </a:ext>
            </a:extLst>
          </p:cNvPr>
          <p:cNvSpPr/>
          <p:nvPr/>
        </p:nvSpPr>
        <p:spPr>
          <a:xfrm>
            <a:off x="0" y="0"/>
            <a:ext cx="12192000" cy="1181099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BD80AD2-C6E7-F39A-76B2-A3FBE3B499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6976" y="489737"/>
            <a:ext cx="10361366" cy="591746"/>
          </a:xfrm>
        </p:spPr>
        <p:txBody>
          <a:bodyPr>
            <a:norm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라</a:t>
            </a:r>
            <a:r>
              <a:rPr lang="en-US" altLang="ko-KR" sz="24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. </a:t>
            </a:r>
            <a:r>
              <a:rPr lang="en-US" altLang="ko-KR" sz="2400" dirty="0">
                <a:solidFill>
                  <a:srgbClr val="EF6262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04.</a:t>
            </a:r>
            <a:r>
              <a:rPr lang="ko-KR" altLang="en-US" sz="2400" dirty="0">
                <a:solidFill>
                  <a:srgbClr val="EF6262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메소드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3A4D07A-476F-C75B-1AD4-B79BA2E55C0A}"/>
              </a:ext>
            </a:extLst>
          </p:cNvPr>
          <p:cNvSpPr/>
          <p:nvPr/>
        </p:nvSpPr>
        <p:spPr>
          <a:xfrm>
            <a:off x="2" y="1181099"/>
            <a:ext cx="1702964" cy="5676901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5F7907F-F61F-C825-00F3-7D861E7434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960" y="1339851"/>
            <a:ext cx="1506815" cy="4648199"/>
          </a:xfrm>
        </p:spPr>
        <p:txBody>
          <a:bodyPr>
            <a:noAutofit/>
          </a:bodyPr>
          <a:lstStyle/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가</a:t>
            </a:r>
            <a:r>
              <a:rPr lang="en-US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 </a:t>
            </a: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개요</a:t>
            </a:r>
          </a:p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r>
              <a:rPr lang="ko-KR" altLang="en-US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나</a:t>
            </a:r>
            <a:r>
              <a:rPr lang="en-US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 </a:t>
            </a:r>
            <a:r>
              <a:rPr lang="ko-KR" altLang="en-US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커스터마이징</a:t>
            </a:r>
            <a:endParaRPr lang="ko-KR" altLang="ko-KR" sz="1000" b="1" kern="100" dirty="0">
              <a:solidFill>
                <a:schemeClr val="bg1"/>
              </a:solidFill>
              <a:effectLst/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다</a:t>
            </a:r>
            <a:r>
              <a:rPr lang="en-US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 </a:t>
            </a: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설치</a:t>
            </a:r>
            <a:endParaRPr lang="en-US" altLang="ko-KR" sz="1000" b="1" kern="100" dirty="0">
              <a:solidFill>
                <a:schemeClr val="bg1"/>
              </a:solidFill>
              <a:effectLst/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라</a:t>
            </a:r>
            <a:r>
              <a:rPr lang="en-US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 </a:t>
            </a: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관리자 웹사이트</a:t>
            </a:r>
            <a:endParaRPr lang="en-US" altLang="ko-KR" sz="1000" b="1" kern="100" dirty="0">
              <a:solidFill>
                <a:schemeClr val="bg1"/>
              </a:solidFill>
              <a:effectLst/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01.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관리자 웹사이트 안내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02.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관제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상황판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서버목록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서버상태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서버정보</a:t>
            </a:r>
            <a:endParaRPr lang="en-US" altLang="ko-KR" sz="800" kern="100" dirty="0">
              <a:solidFill>
                <a:schemeClr val="bg1"/>
              </a:solidFill>
              <a:effectLst/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03.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운영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설정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기관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관리자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메모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04.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메소드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스키마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로그</a:t>
            </a:r>
            <a:endParaRPr lang="ko-KR" altLang="ko-KR" sz="200" b="1" kern="100" dirty="0">
              <a:solidFill>
                <a:schemeClr val="bg1"/>
              </a:solidFill>
              <a:effectLst/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마</a:t>
            </a:r>
            <a:r>
              <a:rPr lang="en-US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 </a:t>
            </a: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기타정보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endParaRPr lang="ko-KR" altLang="en-US" sz="1100" dirty="0"/>
          </a:p>
        </p:txBody>
      </p:sp>
      <p:sp>
        <p:nvSpPr>
          <p:cNvPr id="26" name="제목 1">
            <a:extLst>
              <a:ext uri="{FF2B5EF4-FFF2-40B4-BE49-F238E27FC236}">
                <a16:creationId xmlns:a16="http://schemas.microsoft.com/office/drawing/2014/main" id="{1C7E4F99-26FF-880C-C2B2-0CD2B97862FC}"/>
              </a:ext>
            </a:extLst>
          </p:cNvPr>
          <p:cNvSpPr txBox="1">
            <a:spLocks/>
          </p:cNvSpPr>
          <p:nvPr/>
        </p:nvSpPr>
        <p:spPr>
          <a:xfrm>
            <a:off x="8557693" y="125376"/>
            <a:ext cx="3522345" cy="2837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ko-KR" altLang="en-US" sz="1200" dirty="0" err="1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노드브레이커</a:t>
            </a:r>
            <a:r>
              <a:rPr lang="ko-KR" altLang="en-US" sz="12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</a:t>
            </a:r>
            <a:r>
              <a:rPr lang="en-US" altLang="ko-KR" sz="12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1.0 </a:t>
            </a:r>
            <a:r>
              <a:rPr lang="ko-KR" altLang="en-US" sz="12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취급설명서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ED190D9-F8A8-8AA6-1D91-0DEA02DEB670}"/>
              </a:ext>
            </a:extLst>
          </p:cNvPr>
          <p:cNvSpPr/>
          <p:nvPr/>
        </p:nvSpPr>
        <p:spPr>
          <a:xfrm>
            <a:off x="10192624" y="1181099"/>
            <a:ext cx="1999376" cy="567690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70E588A6-68C6-AF7F-B429-C132FE911FEF}"/>
              </a:ext>
            </a:extLst>
          </p:cNvPr>
          <p:cNvGrpSpPr/>
          <p:nvPr/>
        </p:nvGrpSpPr>
        <p:grpSpPr>
          <a:xfrm>
            <a:off x="-5856" y="0"/>
            <a:ext cx="1708822" cy="1166870"/>
            <a:chOff x="-5856" y="0"/>
            <a:chExt cx="1708822" cy="1166870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6CF3E6EF-88B4-89D3-C98C-3B1911663639}"/>
                </a:ext>
              </a:extLst>
            </p:cNvPr>
            <p:cNvSpPr/>
            <p:nvPr/>
          </p:nvSpPr>
          <p:spPr>
            <a:xfrm>
              <a:off x="2" y="0"/>
              <a:ext cx="1702964" cy="116687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997A2AEF-0868-DEC3-AC8E-D07C957C3A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856" y="352641"/>
              <a:ext cx="1205483" cy="502761"/>
            </a:xfrm>
            <a:prstGeom prst="rect">
              <a:avLst/>
            </a:prstGeom>
          </p:spPr>
        </p:pic>
      </p:grpSp>
      <p:sp>
        <p:nvSpPr>
          <p:cNvPr id="15" name="순서도: 수행의 시작/종료 14">
            <a:extLst>
              <a:ext uri="{FF2B5EF4-FFF2-40B4-BE49-F238E27FC236}">
                <a16:creationId xmlns:a16="http://schemas.microsoft.com/office/drawing/2014/main" id="{D6FE1BFF-8FC1-0587-654D-89D203764C74}"/>
              </a:ext>
            </a:extLst>
          </p:cNvPr>
          <p:cNvSpPr/>
          <p:nvPr/>
        </p:nvSpPr>
        <p:spPr>
          <a:xfrm>
            <a:off x="185460" y="4643499"/>
            <a:ext cx="1298535" cy="190498"/>
          </a:xfrm>
          <a:prstGeom prst="flowChartTerminator">
            <a:avLst/>
          </a:prstGeom>
          <a:noFill/>
          <a:ln w="28575">
            <a:solidFill>
              <a:srgbClr val="EF62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639ECEF-A349-793C-70A6-7E0C08419A57}"/>
              </a:ext>
            </a:extLst>
          </p:cNvPr>
          <p:cNvSpPr txBox="1"/>
          <p:nvPr/>
        </p:nvSpPr>
        <p:spPr>
          <a:xfrm>
            <a:off x="1923176" y="1352262"/>
            <a:ext cx="8204782" cy="267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100" b="1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스키마 설명</a:t>
            </a:r>
            <a:endParaRPr lang="ko-KR" altLang="ko-KR" sz="1100" b="1" kern="100" dirty="0"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C1890E7-1786-6E48-6FBA-6B9A9B2E7CA4}"/>
              </a:ext>
            </a:extLst>
          </p:cNvPr>
          <p:cNvSpPr txBox="1"/>
          <p:nvPr/>
        </p:nvSpPr>
        <p:spPr>
          <a:xfrm>
            <a:off x="1923176" y="1625578"/>
            <a:ext cx="7665324" cy="2084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</a:t>
            </a:r>
            <a:r>
              <a:rPr lang="en-US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- </a:t>
            </a:r>
            <a:r>
              <a:rPr lang="ko-KR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객체</a:t>
            </a:r>
            <a:r>
              <a:rPr lang="en-US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</a:t>
            </a:r>
            <a:r>
              <a:rPr lang="ko-KR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내부</a:t>
            </a:r>
            <a:r>
              <a:rPr lang="en-US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"key" </a:t>
            </a:r>
            <a:r>
              <a:rPr lang="ko-KR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값과 객체의 </a:t>
            </a:r>
            <a:r>
              <a:rPr lang="ko-KR" altLang="ko-KR" sz="1100" kern="100" dirty="0" err="1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키값을</a:t>
            </a:r>
            <a:r>
              <a:rPr lang="ko-KR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동일하게 설정해주세요</a:t>
            </a:r>
            <a:r>
              <a:rPr lang="en-US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 (</a:t>
            </a:r>
            <a:r>
              <a:rPr lang="ko-KR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예</a:t>
            </a:r>
            <a:r>
              <a:rPr lang="en-US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: {"</a:t>
            </a:r>
            <a:r>
              <a:rPr lang="en-US" altLang="ko-KR" sz="1100" kern="100" dirty="0" err="1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keyName</a:t>
            </a:r>
            <a:r>
              <a:rPr lang="en-US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":{"key":"</a:t>
            </a:r>
            <a:r>
              <a:rPr lang="en-US" altLang="ko-KR" sz="1100" kern="100" dirty="0" err="1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keyName</a:t>
            </a:r>
            <a:r>
              <a:rPr lang="en-US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"}})</a:t>
            </a:r>
            <a:endParaRPr lang="ko-KR" altLang="ko-KR" sz="1100" kern="100" dirty="0">
              <a:highlight>
                <a:srgbClr val="FFFFFF"/>
              </a:highlight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- </a:t>
            </a:r>
            <a:r>
              <a:rPr lang="ko-KR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객체</a:t>
            </a:r>
            <a:r>
              <a:rPr lang="en-US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</a:t>
            </a:r>
            <a:r>
              <a:rPr lang="ko-KR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내부</a:t>
            </a:r>
            <a:r>
              <a:rPr lang="en-US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"type"</a:t>
            </a:r>
            <a:r>
              <a:rPr lang="ko-KR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를</a:t>
            </a:r>
            <a:r>
              <a:rPr lang="en-US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"div" </a:t>
            </a:r>
            <a:r>
              <a:rPr lang="ko-KR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로 설정하면 주석처럼 무시됩니다</a:t>
            </a:r>
            <a:r>
              <a:rPr lang="en-US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</a:t>
            </a:r>
            <a:endParaRPr lang="ko-KR" altLang="ko-KR" sz="1100" kern="100" dirty="0">
              <a:highlight>
                <a:srgbClr val="FFFFFF"/>
              </a:highlight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- </a:t>
            </a:r>
            <a:r>
              <a:rPr lang="ko-KR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객체</a:t>
            </a:r>
            <a:r>
              <a:rPr lang="en-US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</a:t>
            </a:r>
            <a:r>
              <a:rPr lang="ko-KR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내부</a:t>
            </a:r>
            <a:r>
              <a:rPr lang="en-US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"type"</a:t>
            </a:r>
            <a:r>
              <a:rPr lang="ko-KR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가</a:t>
            </a:r>
            <a:r>
              <a:rPr lang="en-US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"</a:t>
            </a:r>
            <a:r>
              <a:rPr lang="en-US" altLang="ko-KR" sz="1100" kern="100" dirty="0" err="1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inp</a:t>
            </a:r>
            <a:r>
              <a:rPr lang="en-US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"</a:t>
            </a:r>
            <a:r>
              <a:rPr lang="ko-KR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라면 숫자로 이루어진 문자를 뜻합니다</a:t>
            </a:r>
            <a:r>
              <a:rPr lang="en-US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 (</a:t>
            </a:r>
            <a:r>
              <a:rPr lang="ko-KR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예</a:t>
            </a:r>
            <a:r>
              <a:rPr lang="en-US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: 00001)</a:t>
            </a:r>
            <a:endParaRPr lang="ko-KR" altLang="ko-KR" sz="1100" kern="100" dirty="0">
              <a:highlight>
                <a:srgbClr val="FFFFFF"/>
              </a:highlight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- </a:t>
            </a:r>
            <a:r>
              <a:rPr lang="ko-KR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객체</a:t>
            </a:r>
            <a:r>
              <a:rPr lang="en-US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</a:t>
            </a:r>
            <a:r>
              <a:rPr lang="ko-KR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내부</a:t>
            </a:r>
            <a:r>
              <a:rPr lang="en-US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"type"</a:t>
            </a:r>
            <a:r>
              <a:rPr lang="ko-KR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가</a:t>
            </a:r>
            <a:r>
              <a:rPr lang="en-US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"</a:t>
            </a:r>
            <a:r>
              <a:rPr lang="en-US" altLang="ko-KR" sz="1100" kern="100" dirty="0" err="1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flt</a:t>
            </a:r>
            <a:r>
              <a:rPr lang="en-US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"</a:t>
            </a:r>
            <a:r>
              <a:rPr lang="ko-KR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라면 숫자와 점으로 이루어진 문자를 뜻합니다</a:t>
            </a:r>
            <a:r>
              <a:rPr lang="en-US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 (</a:t>
            </a:r>
            <a:r>
              <a:rPr lang="ko-KR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예</a:t>
            </a:r>
            <a:r>
              <a:rPr lang="en-US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: 00.01)</a:t>
            </a:r>
            <a:endParaRPr lang="ko-KR" altLang="ko-KR" sz="1100" kern="100" dirty="0">
              <a:highlight>
                <a:srgbClr val="FFFFFF"/>
              </a:highlight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- </a:t>
            </a:r>
            <a:r>
              <a:rPr lang="ko-KR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객체</a:t>
            </a:r>
            <a:r>
              <a:rPr lang="en-US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</a:t>
            </a:r>
            <a:r>
              <a:rPr lang="ko-KR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내부</a:t>
            </a:r>
            <a:r>
              <a:rPr lang="en-US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"type"</a:t>
            </a:r>
            <a:r>
              <a:rPr lang="ko-KR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가</a:t>
            </a:r>
            <a:r>
              <a:rPr lang="en-US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"cha"</a:t>
            </a:r>
            <a:r>
              <a:rPr lang="ko-KR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라면 모든 문자를 뜻합니다</a:t>
            </a:r>
            <a:r>
              <a:rPr lang="en-US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 (</a:t>
            </a:r>
            <a:r>
              <a:rPr lang="ko-KR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예</a:t>
            </a:r>
            <a:r>
              <a:rPr lang="en-US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: a1b2c)</a:t>
            </a:r>
            <a:endParaRPr lang="ko-KR" altLang="ko-KR" sz="1100" kern="100" dirty="0">
              <a:highlight>
                <a:srgbClr val="FFFFFF"/>
              </a:highlight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- </a:t>
            </a:r>
            <a:r>
              <a:rPr lang="ko-KR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객체</a:t>
            </a:r>
            <a:r>
              <a:rPr lang="en-US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</a:t>
            </a:r>
            <a:r>
              <a:rPr lang="ko-KR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내부</a:t>
            </a:r>
            <a:r>
              <a:rPr lang="en-US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"max"</a:t>
            </a:r>
            <a:r>
              <a:rPr lang="ko-KR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는 최대 문자 길이를 뜻합니다</a:t>
            </a:r>
            <a:r>
              <a:rPr lang="en-US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 (</a:t>
            </a:r>
            <a:r>
              <a:rPr lang="ko-KR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예</a:t>
            </a:r>
            <a:r>
              <a:rPr lang="en-US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: max:10</a:t>
            </a:r>
            <a:r>
              <a:rPr lang="ko-KR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은 열</a:t>
            </a:r>
            <a:r>
              <a:rPr lang="en-US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</a:t>
            </a:r>
            <a:r>
              <a:rPr lang="ko-KR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글자 이하</a:t>
            </a:r>
            <a:r>
              <a:rPr lang="en-US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, max:0</a:t>
            </a:r>
            <a:r>
              <a:rPr lang="ko-KR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은 무제한</a:t>
            </a:r>
            <a:r>
              <a:rPr lang="en-US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)</a:t>
            </a:r>
            <a:endParaRPr lang="ko-KR" altLang="ko-KR" sz="1100" kern="100" dirty="0">
              <a:highlight>
                <a:srgbClr val="FFFFFF"/>
              </a:highlight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- </a:t>
            </a:r>
            <a:r>
              <a:rPr lang="ko-KR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객체</a:t>
            </a:r>
            <a:r>
              <a:rPr lang="en-US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</a:t>
            </a:r>
            <a:r>
              <a:rPr lang="ko-KR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내부</a:t>
            </a:r>
            <a:r>
              <a:rPr lang="en-US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"min"</a:t>
            </a:r>
            <a:r>
              <a:rPr lang="ko-KR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는 최소 문자 길이를 뜻합니다</a:t>
            </a:r>
            <a:r>
              <a:rPr lang="en-US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 (</a:t>
            </a:r>
            <a:r>
              <a:rPr lang="ko-KR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예</a:t>
            </a:r>
            <a:r>
              <a:rPr lang="en-US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: min:1</a:t>
            </a:r>
            <a:r>
              <a:rPr lang="ko-KR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은 한</a:t>
            </a:r>
            <a:r>
              <a:rPr lang="en-US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</a:t>
            </a:r>
            <a:r>
              <a:rPr lang="ko-KR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글자 이상</a:t>
            </a:r>
            <a:r>
              <a:rPr lang="en-US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, min:0</a:t>
            </a:r>
            <a:r>
              <a:rPr lang="ko-KR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은 빈</a:t>
            </a:r>
            <a:r>
              <a:rPr lang="en-US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</a:t>
            </a:r>
            <a:r>
              <a:rPr lang="ko-KR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값 허용</a:t>
            </a:r>
            <a:r>
              <a:rPr lang="en-US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)</a:t>
            </a:r>
            <a:endParaRPr lang="ko-KR" altLang="ko-KR" sz="1100" kern="100" dirty="0">
              <a:highlight>
                <a:srgbClr val="FFFFFF"/>
              </a:highlight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77009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C4DC958-4778-AF03-57A0-D446EDDE1D70}"/>
              </a:ext>
            </a:extLst>
          </p:cNvPr>
          <p:cNvSpPr/>
          <p:nvPr/>
        </p:nvSpPr>
        <p:spPr>
          <a:xfrm>
            <a:off x="0" y="0"/>
            <a:ext cx="12192000" cy="1181099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BD80AD2-C6E7-F39A-76B2-A3FBE3B499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6976" y="489737"/>
            <a:ext cx="10361366" cy="591746"/>
          </a:xfrm>
        </p:spPr>
        <p:txBody>
          <a:bodyPr>
            <a:norm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라</a:t>
            </a:r>
            <a:r>
              <a:rPr lang="en-US" altLang="ko-KR" sz="24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. </a:t>
            </a:r>
            <a:r>
              <a:rPr lang="en-US" altLang="ko-KR" sz="2400" dirty="0">
                <a:solidFill>
                  <a:srgbClr val="EF6262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04.</a:t>
            </a:r>
            <a:r>
              <a:rPr lang="ko-KR" altLang="en-US" sz="2400" dirty="0">
                <a:solidFill>
                  <a:srgbClr val="EF6262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메소드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3A4D07A-476F-C75B-1AD4-B79BA2E55C0A}"/>
              </a:ext>
            </a:extLst>
          </p:cNvPr>
          <p:cNvSpPr/>
          <p:nvPr/>
        </p:nvSpPr>
        <p:spPr>
          <a:xfrm>
            <a:off x="2" y="1181099"/>
            <a:ext cx="1702964" cy="5676901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5F7907F-F61F-C825-00F3-7D861E7434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960" y="1339851"/>
            <a:ext cx="1506815" cy="4648199"/>
          </a:xfrm>
        </p:spPr>
        <p:txBody>
          <a:bodyPr>
            <a:noAutofit/>
          </a:bodyPr>
          <a:lstStyle/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가</a:t>
            </a:r>
            <a:r>
              <a:rPr lang="en-US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 </a:t>
            </a: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개요</a:t>
            </a:r>
          </a:p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r>
              <a:rPr lang="ko-KR" altLang="en-US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나</a:t>
            </a:r>
            <a:r>
              <a:rPr lang="en-US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 </a:t>
            </a:r>
            <a:r>
              <a:rPr lang="ko-KR" altLang="en-US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커스터마이징</a:t>
            </a:r>
            <a:endParaRPr lang="ko-KR" altLang="ko-KR" sz="1000" b="1" kern="100" dirty="0">
              <a:solidFill>
                <a:schemeClr val="bg1"/>
              </a:solidFill>
              <a:effectLst/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다</a:t>
            </a:r>
            <a:r>
              <a:rPr lang="en-US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 </a:t>
            </a: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설치</a:t>
            </a:r>
            <a:endParaRPr lang="en-US" altLang="ko-KR" sz="1000" b="1" kern="100" dirty="0">
              <a:solidFill>
                <a:schemeClr val="bg1"/>
              </a:solidFill>
              <a:effectLst/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라</a:t>
            </a:r>
            <a:r>
              <a:rPr lang="en-US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 </a:t>
            </a: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관리자 웹사이트</a:t>
            </a:r>
            <a:endParaRPr lang="en-US" altLang="ko-KR" sz="1000" b="1" kern="100" dirty="0">
              <a:solidFill>
                <a:schemeClr val="bg1"/>
              </a:solidFill>
              <a:effectLst/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01.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관리자 웹사이트 안내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02.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관제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상황판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서버목록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서버상태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서버정보</a:t>
            </a:r>
            <a:endParaRPr lang="en-US" altLang="ko-KR" sz="800" kern="100" dirty="0">
              <a:solidFill>
                <a:schemeClr val="bg1"/>
              </a:solidFill>
              <a:effectLst/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03.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운영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설정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기관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관리자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메모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04.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메소드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스키마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로그</a:t>
            </a:r>
            <a:endParaRPr lang="ko-KR" altLang="ko-KR" sz="200" b="1" kern="100" dirty="0">
              <a:solidFill>
                <a:schemeClr val="bg1"/>
              </a:solidFill>
              <a:effectLst/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마</a:t>
            </a:r>
            <a:r>
              <a:rPr lang="en-US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 </a:t>
            </a: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기타정보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endParaRPr lang="ko-KR" altLang="en-US" sz="1100" dirty="0"/>
          </a:p>
        </p:txBody>
      </p:sp>
      <p:sp>
        <p:nvSpPr>
          <p:cNvPr id="26" name="제목 1">
            <a:extLst>
              <a:ext uri="{FF2B5EF4-FFF2-40B4-BE49-F238E27FC236}">
                <a16:creationId xmlns:a16="http://schemas.microsoft.com/office/drawing/2014/main" id="{1C7E4F99-26FF-880C-C2B2-0CD2B97862FC}"/>
              </a:ext>
            </a:extLst>
          </p:cNvPr>
          <p:cNvSpPr txBox="1">
            <a:spLocks/>
          </p:cNvSpPr>
          <p:nvPr/>
        </p:nvSpPr>
        <p:spPr>
          <a:xfrm>
            <a:off x="8557693" y="125376"/>
            <a:ext cx="3522345" cy="2837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ko-KR" altLang="en-US" sz="1200" dirty="0" err="1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노드브레이커</a:t>
            </a:r>
            <a:r>
              <a:rPr lang="ko-KR" altLang="en-US" sz="12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</a:t>
            </a:r>
            <a:r>
              <a:rPr lang="en-US" altLang="ko-KR" sz="12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1.0 </a:t>
            </a:r>
            <a:r>
              <a:rPr lang="ko-KR" altLang="en-US" sz="12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취급설명서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ED190D9-F8A8-8AA6-1D91-0DEA02DEB670}"/>
              </a:ext>
            </a:extLst>
          </p:cNvPr>
          <p:cNvSpPr/>
          <p:nvPr/>
        </p:nvSpPr>
        <p:spPr>
          <a:xfrm>
            <a:off x="10192624" y="1181099"/>
            <a:ext cx="1999376" cy="567690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70E588A6-68C6-AF7F-B429-C132FE911FEF}"/>
              </a:ext>
            </a:extLst>
          </p:cNvPr>
          <p:cNvGrpSpPr/>
          <p:nvPr/>
        </p:nvGrpSpPr>
        <p:grpSpPr>
          <a:xfrm>
            <a:off x="-5856" y="0"/>
            <a:ext cx="1708822" cy="1166870"/>
            <a:chOff x="-5856" y="0"/>
            <a:chExt cx="1708822" cy="1166870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6CF3E6EF-88B4-89D3-C98C-3B1911663639}"/>
                </a:ext>
              </a:extLst>
            </p:cNvPr>
            <p:cNvSpPr/>
            <p:nvPr/>
          </p:nvSpPr>
          <p:spPr>
            <a:xfrm>
              <a:off x="2" y="0"/>
              <a:ext cx="1702964" cy="116687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997A2AEF-0868-DEC3-AC8E-D07C957C3A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856" y="352641"/>
              <a:ext cx="1205483" cy="502761"/>
            </a:xfrm>
            <a:prstGeom prst="rect">
              <a:avLst/>
            </a:prstGeom>
          </p:spPr>
        </p:pic>
      </p:grpSp>
      <p:sp>
        <p:nvSpPr>
          <p:cNvPr id="15" name="순서도: 수행의 시작/종료 14">
            <a:extLst>
              <a:ext uri="{FF2B5EF4-FFF2-40B4-BE49-F238E27FC236}">
                <a16:creationId xmlns:a16="http://schemas.microsoft.com/office/drawing/2014/main" id="{D6FE1BFF-8FC1-0587-654D-89D203764C74}"/>
              </a:ext>
            </a:extLst>
          </p:cNvPr>
          <p:cNvSpPr/>
          <p:nvPr/>
        </p:nvSpPr>
        <p:spPr>
          <a:xfrm>
            <a:off x="185460" y="4650032"/>
            <a:ext cx="1298535" cy="190498"/>
          </a:xfrm>
          <a:prstGeom prst="flowChartTerminator">
            <a:avLst/>
          </a:prstGeom>
          <a:noFill/>
          <a:ln w="28575">
            <a:solidFill>
              <a:srgbClr val="EF62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639ECEF-A349-793C-70A6-7E0C08419A57}"/>
              </a:ext>
            </a:extLst>
          </p:cNvPr>
          <p:cNvSpPr txBox="1"/>
          <p:nvPr/>
        </p:nvSpPr>
        <p:spPr>
          <a:xfrm>
            <a:off x="1923176" y="1352262"/>
            <a:ext cx="8204782" cy="267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100" b="1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스키마 수정</a:t>
            </a:r>
            <a:endParaRPr lang="ko-KR" altLang="ko-KR" sz="1100" b="1" kern="100" dirty="0"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570C452-4110-DC2F-2A94-04CF6132F2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2969" y="1670837"/>
            <a:ext cx="3122370" cy="363928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249AB71-A10F-7F37-F107-116E54FACD4B}"/>
              </a:ext>
            </a:extLst>
          </p:cNvPr>
          <p:cNvSpPr txBox="1"/>
          <p:nvPr/>
        </p:nvSpPr>
        <p:spPr>
          <a:xfrm>
            <a:off x="5201174" y="1650067"/>
            <a:ext cx="4772479" cy="2316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ko-KR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스키마 수정은 호스트 측의 서비스를 정확하게 매핑하는 작업입니다</a:t>
            </a:r>
            <a:r>
              <a:rPr lang="en-US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ko-KR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충분한 테스트 없이는 완벽한 결과를 내기 어렵습니다</a:t>
            </a:r>
            <a:r>
              <a:rPr lang="en-US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ko-KR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사전에 설치된 기본 </a:t>
            </a:r>
            <a:r>
              <a:rPr lang="ko-KR" altLang="ko-KR" sz="1100" kern="100" dirty="0" err="1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설정값이</a:t>
            </a:r>
            <a:r>
              <a:rPr lang="ko-KR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되도록 유지되는 것이 좋지만</a:t>
            </a:r>
            <a:r>
              <a:rPr lang="en-US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, </a:t>
            </a:r>
            <a:r>
              <a:rPr lang="ko-KR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부득이하게 변경되어</a:t>
            </a:r>
            <a:r>
              <a:rPr lang="en-US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</a:t>
            </a:r>
            <a:r>
              <a:rPr lang="ko-KR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할 경우가 있습니다</a:t>
            </a:r>
            <a:r>
              <a:rPr lang="en-US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</a:t>
            </a:r>
            <a:endParaRPr lang="ko-KR" altLang="ko-KR" sz="1100" kern="100" dirty="0">
              <a:highlight>
                <a:srgbClr val="FFFFFF"/>
              </a:highlight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ko-KR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먼저 우측 상단의</a:t>
            </a:r>
            <a:r>
              <a:rPr lang="en-US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[</a:t>
            </a:r>
            <a:r>
              <a:rPr lang="ko-KR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스키마 수정하기</a:t>
            </a:r>
            <a:r>
              <a:rPr lang="en-US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] </a:t>
            </a:r>
            <a:r>
              <a:rPr lang="ko-KR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버튼을 눌러 수정창을 띄웁니다</a:t>
            </a:r>
            <a:r>
              <a:rPr lang="en-US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ko-KR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짙은 붉은색의 바탕색에 흰 글자가 나타나면 수정창이 오픈 된 것입니다</a:t>
            </a:r>
            <a:r>
              <a:rPr lang="en-US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ko-KR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수정</a:t>
            </a:r>
            <a:r>
              <a:rPr lang="en-US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</a:t>
            </a:r>
            <a:r>
              <a:rPr lang="ko-KR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창 아래에는 검은색의</a:t>
            </a:r>
            <a:r>
              <a:rPr lang="en-US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[</a:t>
            </a:r>
            <a:r>
              <a:rPr lang="ko-KR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저장</a:t>
            </a:r>
            <a:r>
              <a:rPr lang="en-US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] </a:t>
            </a:r>
            <a:r>
              <a:rPr lang="ko-KR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버튼이 있으므로</a:t>
            </a:r>
            <a:r>
              <a:rPr lang="en-US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, </a:t>
            </a:r>
            <a:r>
              <a:rPr lang="ko-KR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내용을 수정한 뒤 곧바로 저장이 가능합니다</a:t>
            </a:r>
            <a:r>
              <a:rPr lang="en-US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</a:t>
            </a:r>
            <a:endParaRPr lang="ko-KR" altLang="ko-KR" sz="1100" kern="100" dirty="0">
              <a:highlight>
                <a:srgbClr val="FFFFFF"/>
              </a:highlight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endParaRPr lang="ko-KR" altLang="ko-KR" sz="1000" kern="100" dirty="0"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204078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C4DC958-4778-AF03-57A0-D446EDDE1D70}"/>
              </a:ext>
            </a:extLst>
          </p:cNvPr>
          <p:cNvSpPr/>
          <p:nvPr/>
        </p:nvSpPr>
        <p:spPr>
          <a:xfrm>
            <a:off x="0" y="0"/>
            <a:ext cx="12192000" cy="1181099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BD80AD2-C6E7-F39A-76B2-A3FBE3B499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6976" y="489737"/>
            <a:ext cx="10361366" cy="591746"/>
          </a:xfrm>
        </p:spPr>
        <p:txBody>
          <a:bodyPr>
            <a:norm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라</a:t>
            </a:r>
            <a:r>
              <a:rPr lang="en-US" altLang="ko-KR" sz="24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. </a:t>
            </a:r>
            <a:r>
              <a:rPr lang="en-US" altLang="ko-KR" sz="2400" dirty="0">
                <a:solidFill>
                  <a:srgbClr val="EF6262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04.</a:t>
            </a:r>
            <a:r>
              <a:rPr lang="ko-KR" altLang="en-US" sz="2400" dirty="0">
                <a:solidFill>
                  <a:srgbClr val="EF6262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메소드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3A4D07A-476F-C75B-1AD4-B79BA2E55C0A}"/>
              </a:ext>
            </a:extLst>
          </p:cNvPr>
          <p:cNvSpPr/>
          <p:nvPr/>
        </p:nvSpPr>
        <p:spPr>
          <a:xfrm>
            <a:off x="2" y="1181099"/>
            <a:ext cx="1702964" cy="5676901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5F7907F-F61F-C825-00F3-7D861E7434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960" y="1339851"/>
            <a:ext cx="1506815" cy="4648199"/>
          </a:xfrm>
        </p:spPr>
        <p:txBody>
          <a:bodyPr>
            <a:noAutofit/>
          </a:bodyPr>
          <a:lstStyle/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가</a:t>
            </a:r>
            <a:r>
              <a:rPr lang="en-US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 </a:t>
            </a: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개요</a:t>
            </a:r>
          </a:p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r>
              <a:rPr lang="ko-KR" altLang="en-US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나</a:t>
            </a:r>
            <a:r>
              <a:rPr lang="en-US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 </a:t>
            </a:r>
            <a:r>
              <a:rPr lang="ko-KR" altLang="en-US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커스터마이징</a:t>
            </a:r>
            <a:endParaRPr lang="ko-KR" altLang="ko-KR" sz="1000" b="1" kern="100" dirty="0">
              <a:solidFill>
                <a:schemeClr val="bg1"/>
              </a:solidFill>
              <a:effectLst/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다</a:t>
            </a:r>
            <a:r>
              <a:rPr lang="en-US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 </a:t>
            </a: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설치</a:t>
            </a:r>
            <a:endParaRPr lang="en-US" altLang="ko-KR" sz="1000" b="1" kern="100" dirty="0">
              <a:solidFill>
                <a:schemeClr val="bg1"/>
              </a:solidFill>
              <a:effectLst/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라</a:t>
            </a:r>
            <a:r>
              <a:rPr lang="en-US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 </a:t>
            </a: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관리자 웹사이트</a:t>
            </a:r>
            <a:endParaRPr lang="en-US" altLang="ko-KR" sz="1000" b="1" kern="100" dirty="0">
              <a:solidFill>
                <a:schemeClr val="bg1"/>
              </a:solidFill>
              <a:effectLst/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01.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관리자 웹사이트 안내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02.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관제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상황판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서버목록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서버상태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서버정보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03.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운영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설정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기관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관리자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메모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04.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메소드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스키마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로그</a:t>
            </a:r>
            <a:endParaRPr lang="ko-KR" altLang="ko-KR" sz="200" b="1" kern="100" dirty="0">
              <a:solidFill>
                <a:schemeClr val="bg1"/>
              </a:solidFill>
              <a:effectLst/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마</a:t>
            </a:r>
            <a:r>
              <a:rPr lang="en-US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 </a:t>
            </a: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기타정보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endParaRPr lang="ko-KR" altLang="en-US" sz="1100" dirty="0"/>
          </a:p>
        </p:txBody>
      </p:sp>
      <p:sp>
        <p:nvSpPr>
          <p:cNvPr id="26" name="제목 1">
            <a:extLst>
              <a:ext uri="{FF2B5EF4-FFF2-40B4-BE49-F238E27FC236}">
                <a16:creationId xmlns:a16="http://schemas.microsoft.com/office/drawing/2014/main" id="{1C7E4F99-26FF-880C-C2B2-0CD2B97862FC}"/>
              </a:ext>
            </a:extLst>
          </p:cNvPr>
          <p:cNvSpPr txBox="1">
            <a:spLocks/>
          </p:cNvSpPr>
          <p:nvPr/>
        </p:nvSpPr>
        <p:spPr>
          <a:xfrm>
            <a:off x="8557693" y="125376"/>
            <a:ext cx="3522345" cy="2837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ko-KR" altLang="en-US" sz="1200" dirty="0" err="1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노드브레이커</a:t>
            </a:r>
            <a:r>
              <a:rPr lang="ko-KR" altLang="en-US" sz="12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</a:t>
            </a:r>
            <a:r>
              <a:rPr lang="en-US" altLang="ko-KR" sz="12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1.0 </a:t>
            </a:r>
            <a:r>
              <a:rPr lang="ko-KR" altLang="en-US" sz="12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취급설명서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ED190D9-F8A8-8AA6-1D91-0DEA02DEB670}"/>
              </a:ext>
            </a:extLst>
          </p:cNvPr>
          <p:cNvSpPr/>
          <p:nvPr/>
        </p:nvSpPr>
        <p:spPr>
          <a:xfrm>
            <a:off x="10192624" y="1181099"/>
            <a:ext cx="1999376" cy="567690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70E588A6-68C6-AF7F-B429-C132FE911FEF}"/>
              </a:ext>
            </a:extLst>
          </p:cNvPr>
          <p:cNvGrpSpPr/>
          <p:nvPr/>
        </p:nvGrpSpPr>
        <p:grpSpPr>
          <a:xfrm>
            <a:off x="-5856" y="0"/>
            <a:ext cx="1708822" cy="1166870"/>
            <a:chOff x="-5856" y="0"/>
            <a:chExt cx="1708822" cy="1166870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6CF3E6EF-88B4-89D3-C98C-3B1911663639}"/>
                </a:ext>
              </a:extLst>
            </p:cNvPr>
            <p:cNvSpPr/>
            <p:nvPr/>
          </p:nvSpPr>
          <p:spPr>
            <a:xfrm>
              <a:off x="2" y="0"/>
              <a:ext cx="1702964" cy="116687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997A2AEF-0868-DEC3-AC8E-D07C957C3A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856" y="352641"/>
              <a:ext cx="1205483" cy="502761"/>
            </a:xfrm>
            <a:prstGeom prst="rect">
              <a:avLst/>
            </a:prstGeom>
          </p:spPr>
        </p:pic>
      </p:grpSp>
      <p:sp>
        <p:nvSpPr>
          <p:cNvPr id="15" name="순서도: 수행의 시작/종료 14">
            <a:extLst>
              <a:ext uri="{FF2B5EF4-FFF2-40B4-BE49-F238E27FC236}">
                <a16:creationId xmlns:a16="http://schemas.microsoft.com/office/drawing/2014/main" id="{D6FE1BFF-8FC1-0587-654D-89D203764C74}"/>
              </a:ext>
            </a:extLst>
          </p:cNvPr>
          <p:cNvSpPr/>
          <p:nvPr/>
        </p:nvSpPr>
        <p:spPr>
          <a:xfrm>
            <a:off x="185460" y="4643499"/>
            <a:ext cx="1298535" cy="190498"/>
          </a:xfrm>
          <a:prstGeom prst="flowChartTerminator">
            <a:avLst/>
          </a:prstGeom>
          <a:noFill/>
          <a:ln w="28575">
            <a:solidFill>
              <a:srgbClr val="EF62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639ECEF-A349-793C-70A6-7E0C08419A57}"/>
              </a:ext>
            </a:extLst>
          </p:cNvPr>
          <p:cNvSpPr txBox="1"/>
          <p:nvPr/>
        </p:nvSpPr>
        <p:spPr>
          <a:xfrm>
            <a:off x="1923176" y="1352262"/>
            <a:ext cx="8204782" cy="550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100" b="1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스키마 </a:t>
            </a:r>
            <a:r>
              <a:rPr lang="ko-KR" altLang="ko-KR" sz="1100" b="1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작성</a:t>
            </a:r>
            <a:r>
              <a:rPr lang="en-US" altLang="ko-KR" sz="1100" b="1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</a:t>
            </a:r>
            <a:r>
              <a:rPr lang="ko-KR" altLang="ko-KR" sz="1100" b="1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방법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ko-KR" altLang="ko-KR" sz="1100" kern="100" dirty="0"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249AB71-A10F-7F37-F107-116E54FACD4B}"/>
              </a:ext>
            </a:extLst>
          </p:cNvPr>
          <p:cNvSpPr txBox="1"/>
          <p:nvPr/>
        </p:nvSpPr>
        <p:spPr>
          <a:xfrm>
            <a:off x="1914786" y="1656829"/>
            <a:ext cx="7724514" cy="2127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ko-KR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수정 내용은 철저하게 표준</a:t>
            </a:r>
            <a:r>
              <a:rPr lang="en-US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</a:t>
            </a:r>
            <a:r>
              <a:rPr lang="en-US" altLang="ko-KR" sz="1100" kern="100" dirty="0" err="1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json</a:t>
            </a:r>
            <a:r>
              <a:rPr lang="en-US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</a:t>
            </a:r>
            <a:r>
              <a:rPr lang="ko-KR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표기법을 따라야 합니다</a:t>
            </a:r>
            <a:r>
              <a:rPr lang="en-US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ko-KR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저장 명령을 받으면 </a:t>
            </a:r>
            <a:r>
              <a:rPr lang="ko-KR" altLang="en-US" sz="1100" kern="100" dirty="0" err="1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노드브레이커는</a:t>
            </a:r>
            <a:r>
              <a:rPr lang="ko-KR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자동으로</a:t>
            </a:r>
            <a:r>
              <a:rPr lang="en-US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</a:t>
            </a:r>
            <a:r>
              <a:rPr lang="en-US" altLang="ko-KR" sz="1100" kern="100" dirty="0" err="1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json</a:t>
            </a:r>
            <a:r>
              <a:rPr lang="en-US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</a:t>
            </a:r>
            <a:r>
              <a:rPr lang="ko-KR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표기법 검사를 하게 되며</a:t>
            </a:r>
            <a:r>
              <a:rPr lang="en-US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, </a:t>
            </a:r>
            <a:r>
              <a:rPr lang="ko-KR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문제가 없을 경우 곧바로 저장됩니다</a:t>
            </a:r>
            <a:r>
              <a:rPr lang="en-US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ko-KR" altLang="en-US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스키마에 동일한 키 값이 존재할 경우</a:t>
            </a:r>
            <a:r>
              <a:rPr lang="en-US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, </a:t>
            </a:r>
            <a:r>
              <a:rPr lang="en-US" altLang="ko-KR" sz="1100" kern="100" dirty="0" err="1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json</a:t>
            </a:r>
            <a:r>
              <a:rPr lang="ko-KR" altLang="en-US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은 중복을 허용하지 않습니다</a:t>
            </a:r>
            <a:r>
              <a:rPr lang="en-US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 </a:t>
            </a:r>
            <a:r>
              <a:rPr lang="ko-KR" altLang="en-US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자동으로 마지막 값만 인식하게 됩니다</a:t>
            </a:r>
            <a:r>
              <a:rPr lang="en-US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</a:t>
            </a:r>
            <a:r>
              <a:rPr lang="ko-KR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에러가 발생할 경우 저장되지 않습니다</a:t>
            </a:r>
            <a:r>
              <a:rPr lang="en-US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 </a:t>
            </a:r>
            <a:r>
              <a:rPr lang="ko-KR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저장된 내용은 모든 </a:t>
            </a:r>
            <a:r>
              <a:rPr lang="ko-KR" altLang="en-US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물리 서버로</a:t>
            </a:r>
            <a:r>
              <a:rPr lang="ko-KR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자동 브로드</a:t>
            </a:r>
            <a:r>
              <a:rPr lang="en-US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</a:t>
            </a:r>
            <a:r>
              <a:rPr lang="ko-KR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캐스팅 되어 전체 시스템이 동일한 </a:t>
            </a:r>
            <a:r>
              <a:rPr lang="ko-KR" altLang="ko-KR" sz="1100" kern="100" dirty="0" err="1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설정값을</a:t>
            </a:r>
            <a:r>
              <a:rPr lang="ko-KR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갖게 됩니다</a:t>
            </a:r>
            <a:r>
              <a:rPr lang="en-US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</a:t>
            </a:r>
            <a:r>
              <a:rPr lang="ko-KR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설정이 끝나더라도 자동으로 모든 서버가 내용을 </a:t>
            </a:r>
            <a:r>
              <a:rPr lang="ko-KR" altLang="ko-KR" sz="1100" kern="100" dirty="0" err="1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적용받는</a:t>
            </a:r>
            <a:r>
              <a:rPr lang="ko-KR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것은 아닙니다</a:t>
            </a:r>
            <a:r>
              <a:rPr lang="en-US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ko-KR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반드시 해당 서버</a:t>
            </a:r>
            <a:r>
              <a:rPr lang="en-US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, </a:t>
            </a:r>
            <a:r>
              <a:rPr lang="ko-KR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혹은 전체 서버를 재시동 해야 실제 적용됩니다</a:t>
            </a:r>
            <a:r>
              <a:rPr lang="en-US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endParaRPr lang="ko-KR" altLang="ko-KR" sz="1000" kern="100" dirty="0"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C19F106-C506-5AC6-9154-03DFC9F13A4C}"/>
              </a:ext>
            </a:extLst>
          </p:cNvPr>
          <p:cNvSpPr txBox="1"/>
          <p:nvPr/>
        </p:nvSpPr>
        <p:spPr>
          <a:xfrm>
            <a:off x="10313823" y="1351248"/>
            <a:ext cx="1780207" cy="3905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ko-KR" altLang="ko-KR" sz="900" b="1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표준</a:t>
            </a:r>
            <a:r>
              <a:rPr lang="en-US" altLang="ko-KR" sz="900" b="1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</a:t>
            </a:r>
            <a:r>
              <a:rPr lang="en-US" altLang="ko-KR" sz="900" b="1" kern="100" dirty="0" err="1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json</a:t>
            </a:r>
            <a:r>
              <a:rPr lang="en-US" altLang="ko-KR" sz="900" b="1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</a:t>
            </a:r>
            <a:r>
              <a:rPr lang="ko-KR" altLang="ko-KR" sz="900" b="1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유의사항</a:t>
            </a:r>
            <a:endParaRPr lang="en-US" altLang="ko-KR" sz="900" b="1" kern="100" dirty="0"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ko-KR" altLang="ko-KR" sz="9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모든 키 값은 </a:t>
            </a:r>
            <a:r>
              <a:rPr lang="ko-KR" altLang="en-US" sz="9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큰</a:t>
            </a:r>
            <a:r>
              <a:rPr lang="ko-KR" altLang="ko-KR" sz="9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따옴표</a:t>
            </a:r>
            <a:r>
              <a:rPr lang="en-US" altLang="ko-KR" sz="9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(")</a:t>
            </a:r>
            <a:r>
              <a:rPr lang="ko-KR" altLang="ko-KR" sz="9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로 감싸야 합니다</a:t>
            </a:r>
            <a:r>
              <a:rPr lang="en-US" altLang="ko-KR" sz="9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 </a:t>
            </a: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altLang="ko-KR" sz="9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{a:1}&lt;=</a:t>
            </a:r>
            <a:r>
              <a:rPr lang="ko-KR" altLang="ko-KR" sz="9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에러발생</a:t>
            </a:r>
            <a:r>
              <a:rPr lang="en-US" altLang="ko-KR" sz="9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{"a":1,"b":true,"c":"str"}&lt;=</a:t>
            </a:r>
            <a:r>
              <a:rPr lang="ko-KR" altLang="ko-KR" sz="9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정상</a:t>
            </a: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ko-KR" altLang="ko-KR" sz="9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여러 객체 혹은 배열을 나열할 경우 마지막에는 </a:t>
            </a:r>
            <a:r>
              <a:rPr lang="ko-KR" altLang="en-US" sz="9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쉼</a:t>
            </a:r>
            <a:r>
              <a:rPr lang="ko-KR" altLang="ko-KR" sz="9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표가 있어서는 안됩니다</a:t>
            </a:r>
            <a:endParaRPr lang="en-US" altLang="ko-KR" sz="900" kern="100" dirty="0"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altLang="ko-KR" sz="9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[1,2,3,]&lt;=</a:t>
            </a:r>
            <a:r>
              <a:rPr lang="ko-KR" altLang="ko-KR" sz="9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에러발생</a:t>
            </a:r>
            <a:endParaRPr lang="en-US" altLang="ko-KR" sz="900" kern="100" dirty="0"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altLang="ko-KR" sz="9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[1,2,3]&lt;=</a:t>
            </a:r>
            <a:r>
              <a:rPr lang="ko-KR" altLang="ko-KR" sz="9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정상</a:t>
            </a:r>
            <a:endParaRPr lang="en-US" altLang="ko-KR" sz="900" kern="100" dirty="0"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ko-KR" altLang="en-US" sz="9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중괄호 내에 동일한 키 값이 존재할 경우</a:t>
            </a:r>
            <a:r>
              <a:rPr lang="en-US" altLang="ko-KR" sz="9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, </a:t>
            </a:r>
            <a:r>
              <a:rPr lang="en-US" altLang="ko-KR" sz="900" kern="100" dirty="0" err="1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json</a:t>
            </a:r>
            <a:r>
              <a:rPr lang="ko-KR" altLang="en-US" sz="9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은 중복을 허용하지 않습니다</a:t>
            </a:r>
            <a:r>
              <a:rPr lang="en-US" altLang="ko-KR" sz="9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 </a:t>
            </a:r>
            <a:r>
              <a:rPr lang="ko-KR" altLang="en-US" sz="9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자동으로 마지막 값만 인식하게 됩니다</a:t>
            </a:r>
            <a:r>
              <a:rPr lang="en-US" altLang="ko-KR" sz="9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</a:t>
            </a:r>
            <a:endParaRPr lang="ko-KR" altLang="ko-KR" sz="900" kern="100" dirty="0"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algn="just">
              <a:lnSpc>
                <a:spcPct val="130000"/>
              </a:lnSpc>
              <a:spcAft>
                <a:spcPts val="800"/>
              </a:spcAft>
            </a:pPr>
            <a:r>
              <a:rPr lang="en-US" altLang="ko-KR" sz="105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 </a:t>
            </a:r>
            <a:endParaRPr lang="ko-KR" altLang="ko-KR" sz="1050" kern="100" dirty="0"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304693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C4DC958-4778-AF03-57A0-D446EDDE1D70}"/>
              </a:ext>
            </a:extLst>
          </p:cNvPr>
          <p:cNvSpPr/>
          <p:nvPr/>
        </p:nvSpPr>
        <p:spPr>
          <a:xfrm>
            <a:off x="0" y="0"/>
            <a:ext cx="12192000" cy="1181099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BD80AD2-C6E7-F39A-76B2-A3FBE3B499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6976" y="489737"/>
            <a:ext cx="10361366" cy="591746"/>
          </a:xfrm>
        </p:spPr>
        <p:txBody>
          <a:bodyPr>
            <a:norm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라</a:t>
            </a:r>
            <a:r>
              <a:rPr lang="en-US" altLang="ko-KR" sz="24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. </a:t>
            </a:r>
            <a:r>
              <a:rPr lang="en-US" altLang="ko-KR" sz="2400" dirty="0">
                <a:solidFill>
                  <a:srgbClr val="EF6262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04.</a:t>
            </a:r>
            <a:r>
              <a:rPr lang="ko-KR" altLang="en-US" sz="2400" dirty="0">
                <a:solidFill>
                  <a:srgbClr val="EF6262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메소드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3A4D07A-476F-C75B-1AD4-B79BA2E55C0A}"/>
              </a:ext>
            </a:extLst>
          </p:cNvPr>
          <p:cNvSpPr/>
          <p:nvPr/>
        </p:nvSpPr>
        <p:spPr>
          <a:xfrm>
            <a:off x="2" y="1181099"/>
            <a:ext cx="1702964" cy="5676901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5F7907F-F61F-C825-00F3-7D861E7434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960" y="1339851"/>
            <a:ext cx="1506815" cy="4648199"/>
          </a:xfrm>
        </p:spPr>
        <p:txBody>
          <a:bodyPr>
            <a:noAutofit/>
          </a:bodyPr>
          <a:lstStyle/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가</a:t>
            </a:r>
            <a:r>
              <a:rPr lang="en-US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 </a:t>
            </a: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개요</a:t>
            </a:r>
          </a:p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r>
              <a:rPr lang="ko-KR" altLang="en-US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나</a:t>
            </a:r>
            <a:r>
              <a:rPr lang="en-US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 </a:t>
            </a:r>
            <a:r>
              <a:rPr lang="ko-KR" altLang="en-US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커스터마이징</a:t>
            </a:r>
            <a:endParaRPr lang="ko-KR" altLang="ko-KR" sz="1000" b="1" kern="100" dirty="0">
              <a:solidFill>
                <a:schemeClr val="bg1"/>
              </a:solidFill>
              <a:effectLst/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다</a:t>
            </a:r>
            <a:r>
              <a:rPr lang="en-US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 </a:t>
            </a: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설치</a:t>
            </a:r>
            <a:endParaRPr lang="en-US" altLang="ko-KR" sz="1000" b="1" kern="100" dirty="0">
              <a:solidFill>
                <a:schemeClr val="bg1"/>
              </a:solidFill>
              <a:effectLst/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라</a:t>
            </a:r>
            <a:r>
              <a:rPr lang="en-US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 </a:t>
            </a: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관리자 웹사이트</a:t>
            </a:r>
            <a:endParaRPr lang="en-US" altLang="ko-KR" sz="1000" b="1" kern="100" dirty="0">
              <a:solidFill>
                <a:schemeClr val="bg1"/>
              </a:solidFill>
              <a:effectLst/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01.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관리자 웹사이트 안내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02.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관제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상황판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서버목록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서버상태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서버정보</a:t>
            </a:r>
            <a:endParaRPr lang="en-US" altLang="ko-KR" sz="800" kern="100" dirty="0">
              <a:solidFill>
                <a:schemeClr val="bg1"/>
              </a:solidFill>
              <a:effectLst/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03.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운영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설정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기관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관리자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메모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04.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메소드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스키마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로그</a:t>
            </a:r>
            <a:endParaRPr lang="ko-KR" altLang="ko-KR" sz="200" b="1" kern="100" dirty="0">
              <a:solidFill>
                <a:schemeClr val="bg1"/>
              </a:solidFill>
              <a:effectLst/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마</a:t>
            </a:r>
            <a:r>
              <a:rPr lang="en-US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 </a:t>
            </a: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기타정보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endParaRPr lang="ko-KR" altLang="en-US" sz="1100" dirty="0"/>
          </a:p>
        </p:txBody>
      </p:sp>
      <p:sp>
        <p:nvSpPr>
          <p:cNvPr id="26" name="제목 1">
            <a:extLst>
              <a:ext uri="{FF2B5EF4-FFF2-40B4-BE49-F238E27FC236}">
                <a16:creationId xmlns:a16="http://schemas.microsoft.com/office/drawing/2014/main" id="{1C7E4F99-26FF-880C-C2B2-0CD2B97862FC}"/>
              </a:ext>
            </a:extLst>
          </p:cNvPr>
          <p:cNvSpPr txBox="1">
            <a:spLocks/>
          </p:cNvSpPr>
          <p:nvPr/>
        </p:nvSpPr>
        <p:spPr>
          <a:xfrm>
            <a:off x="8557693" y="125376"/>
            <a:ext cx="3522345" cy="2837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ko-KR" altLang="en-US" sz="1200" dirty="0" err="1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노드브레이커</a:t>
            </a:r>
            <a:r>
              <a:rPr lang="ko-KR" altLang="en-US" sz="12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</a:t>
            </a:r>
            <a:r>
              <a:rPr lang="en-US" altLang="ko-KR" sz="12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1.0 </a:t>
            </a:r>
            <a:r>
              <a:rPr lang="ko-KR" altLang="en-US" sz="12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취급설명서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ED190D9-F8A8-8AA6-1D91-0DEA02DEB670}"/>
              </a:ext>
            </a:extLst>
          </p:cNvPr>
          <p:cNvSpPr/>
          <p:nvPr/>
        </p:nvSpPr>
        <p:spPr>
          <a:xfrm>
            <a:off x="10192624" y="1181099"/>
            <a:ext cx="1999376" cy="567690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70E588A6-68C6-AF7F-B429-C132FE911FEF}"/>
              </a:ext>
            </a:extLst>
          </p:cNvPr>
          <p:cNvGrpSpPr/>
          <p:nvPr/>
        </p:nvGrpSpPr>
        <p:grpSpPr>
          <a:xfrm>
            <a:off x="-5856" y="0"/>
            <a:ext cx="1708822" cy="1166870"/>
            <a:chOff x="-5856" y="0"/>
            <a:chExt cx="1708822" cy="1166870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6CF3E6EF-88B4-89D3-C98C-3B1911663639}"/>
                </a:ext>
              </a:extLst>
            </p:cNvPr>
            <p:cNvSpPr/>
            <p:nvPr/>
          </p:nvSpPr>
          <p:spPr>
            <a:xfrm>
              <a:off x="2" y="0"/>
              <a:ext cx="1702964" cy="116687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997A2AEF-0868-DEC3-AC8E-D07C957C3A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856" y="352641"/>
              <a:ext cx="1205483" cy="502761"/>
            </a:xfrm>
            <a:prstGeom prst="rect">
              <a:avLst/>
            </a:prstGeom>
          </p:spPr>
        </p:pic>
      </p:grpSp>
      <p:sp>
        <p:nvSpPr>
          <p:cNvPr id="15" name="순서도: 수행의 시작/종료 14">
            <a:extLst>
              <a:ext uri="{FF2B5EF4-FFF2-40B4-BE49-F238E27FC236}">
                <a16:creationId xmlns:a16="http://schemas.microsoft.com/office/drawing/2014/main" id="{D6FE1BFF-8FC1-0587-654D-89D203764C74}"/>
              </a:ext>
            </a:extLst>
          </p:cNvPr>
          <p:cNvSpPr/>
          <p:nvPr/>
        </p:nvSpPr>
        <p:spPr>
          <a:xfrm>
            <a:off x="185460" y="4846372"/>
            <a:ext cx="1298535" cy="190498"/>
          </a:xfrm>
          <a:prstGeom prst="flowChartTerminator">
            <a:avLst/>
          </a:prstGeom>
          <a:noFill/>
          <a:ln w="28575">
            <a:solidFill>
              <a:srgbClr val="EF62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639ECEF-A349-793C-70A6-7E0C08419A57}"/>
              </a:ext>
            </a:extLst>
          </p:cNvPr>
          <p:cNvSpPr txBox="1"/>
          <p:nvPr/>
        </p:nvSpPr>
        <p:spPr>
          <a:xfrm>
            <a:off x="1923176" y="1352262"/>
            <a:ext cx="8204782" cy="550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100" b="1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로그</a:t>
            </a:r>
            <a:endParaRPr lang="ko-KR" altLang="ko-KR" sz="1100" b="1" kern="100" dirty="0">
              <a:highlight>
                <a:srgbClr val="FFFFFF"/>
              </a:highlight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ko-KR" altLang="ko-KR" sz="1100" kern="100" dirty="0"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249AB71-A10F-7F37-F107-116E54FACD4B}"/>
              </a:ext>
            </a:extLst>
          </p:cNvPr>
          <p:cNvSpPr txBox="1"/>
          <p:nvPr/>
        </p:nvSpPr>
        <p:spPr>
          <a:xfrm>
            <a:off x="1910081" y="5092412"/>
            <a:ext cx="8204782" cy="11025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ko-KR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클라이언트가 접속한 기록은 모두</a:t>
            </a:r>
            <a:r>
              <a:rPr lang="en-US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</a:t>
            </a:r>
            <a:r>
              <a:rPr lang="en-US" altLang="ko-KR" sz="1100" kern="100" dirty="0" err="1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json</a:t>
            </a:r>
            <a:r>
              <a:rPr lang="en-US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</a:t>
            </a:r>
            <a:r>
              <a:rPr lang="ko-KR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형태로 저장됩니다</a:t>
            </a:r>
            <a:r>
              <a:rPr lang="en-US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ko-KR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클라이언트가 전송한 데이터는 물론</a:t>
            </a:r>
            <a:r>
              <a:rPr lang="en-US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, </a:t>
            </a:r>
            <a:r>
              <a:rPr lang="ko-KR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호스트가 요구하는 </a:t>
            </a:r>
            <a:r>
              <a:rPr lang="ko-KR" altLang="ko-KR" sz="1100" kern="100" dirty="0" err="1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메소드별</a:t>
            </a:r>
            <a:r>
              <a:rPr lang="ko-KR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기본값</a:t>
            </a:r>
            <a:r>
              <a:rPr lang="en-US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, </a:t>
            </a:r>
            <a:r>
              <a:rPr lang="ko-KR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호스트가 회신해온 데이터까지의 모든 내용이 로그에 담깁니다</a:t>
            </a:r>
            <a:r>
              <a:rPr lang="en-US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ko-KR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스키마 검증을 통과하지 못했을 경우</a:t>
            </a:r>
            <a:r>
              <a:rPr lang="en-US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, </a:t>
            </a:r>
            <a:r>
              <a:rPr lang="ko-KR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그 이유까지도 로그에 기록되기 때문에</a:t>
            </a:r>
            <a:r>
              <a:rPr lang="en-US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, </a:t>
            </a:r>
            <a:r>
              <a:rPr lang="ko-KR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초기 서비스 개발에 많은 도움이 됩니다</a:t>
            </a:r>
            <a:r>
              <a:rPr lang="en-US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</a:t>
            </a:r>
            <a:endParaRPr lang="ko-KR" altLang="ko-KR" sz="1100" kern="100" dirty="0">
              <a:highlight>
                <a:srgbClr val="FFFFFF"/>
              </a:highlight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endParaRPr lang="ko-KR" altLang="ko-KR" sz="1000" kern="100" dirty="0"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BF95920-5036-442E-AFD7-5509F38B94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3581" y="1670836"/>
            <a:ext cx="5713369" cy="3346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71002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C4DC958-4778-AF03-57A0-D446EDDE1D70}"/>
              </a:ext>
            </a:extLst>
          </p:cNvPr>
          <p:cNvSpPr/>
          <p:nvPr/>
        </p:nvSpPr>
        <p:spPr>
          <a:xfrm>
            <a:off x="0" y="0"/>
            <a:ext cx="12192000" cy="1181099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BD80AD2-C6E7-F39A-76B2-A3FBE3B499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6976" y="489737"/>
            <a:ext cx="10361366" cy="591746"/>
          </a:xfrm>
        </p:spPr>
        <p:txBody>
          <a:bodyPr>
            <a:norm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라</a:t>
            </a:r>
            <a:r>
              <a:rPr lang="en-US" altLang="ko-KR" sz="24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. </a:t>
            </a:r>
            <a:r>
              <a:rPr lang="en-US" altLang="ko-KR" sz="2400" dirty="0">
                <a:solidFill>
                  <a:srgbClr val="EF6262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04.</a:t>
            </a:r>
            <a:r>
              <a:rPr lang="ko-KR" altLang="en-US" sz="2400" dirty="0">
                <a:solidFill>
                  <a:srgbClr val="EF6262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메소드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3A4D07A-476F-C75B-1AD4-B79BA2E55C0A}"/>
              </a:ext>
            </a:extLst>
          </p:cNvPr>
          <p:cNvSpPr/>
          <p:nvPr/>
        </p:nvSpPr>
        <p:spPr>
          <a:xfrm>
            <a:off x="2" y="1181099"/>
            <a:ext cx="1702964" cy="5676901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5F7907F-F61F-C825-00F3-7D861E7434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960" y="1339851"/>
            <a:ext cx="1506815" cy="4648199"/>
          </a:xfrm>
        </p:spPr>
        <p:txBody>
          <a:bodyPr>
            <a:noAutofit/>
          </a:bodyPr>
          <a:lstStyle/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가</a:t>
            </a:r>
            <a:r>
              <a:rPr lang="en-US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 </a:t>
            </a: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개요</a:t>
            </a:r>
          </a:p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r>
              <a:rPr lang="ko-KR" altLang="en-US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나</a:t>
            </a:r>
            <a:r>
              <a:rPr lang="en-US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 </a:t>
            </a:r>
            <a:r>
              <a:rPr lang="ko-KR" altLang="en-US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커스터마이징</a:t>
            </a:r>
            <a:endParaRPr lang="ko-KR" altLang="ko-KR" sz="1000" b="1" kern="100" dirty="0">
              <a:solidFill>
                <a:schemeClr val="bg1"/>
              </a:solidFill>
              <a:effectLst/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다</a:t>
            </a:r>
            <a:r>
              <a:rPr lang="en-US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 </a:t>
            </a: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설치</a:t>
            </a:r>
            <a:endParaRPr lang="en-US" altLang="ko-KR" sz="1000" b="1" kern="100" dirty="0">
              <a:solidFill>
                <a:schemeClr val="bg1"/>
              </a:solidFill>
              <a:effectLst/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라</a:t>
            </a:r>
            <a:r>
              <a:rPr lang="en-US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 </a:t>
            </a: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관리자 웹사이트</a:t>
            </a:r>
            <a:endParaRPr lang="en-US" altLang="ko-KR" sz="1000" b="1" kern="100" dirty="0">
              <a:solidFill>
                <a:schemeClr val="bg1"/>
              </a:solidFill>
              <a:effectLst/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01.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관리자 웹사이트 안내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02.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관제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상황판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서버목록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서버상태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서버정보</a:t>
            </a:r>
            <a:endParaRPr lang="en-US" altLang="ko-KR" sz="800" kern="100" dirty="0">
              <a:solidFill>
                <a:schemeClr val="bg1"/>
              </a:solidFill>
              <a:effectLst/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03.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운영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설정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기관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관리자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메모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04.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메소드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스키마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로그</a:t>
            </a:r>
            <a:endParaRPr lang="ko-KR" altLang="ko-KR" sz="200" b="1" kern="100" dirty="0">
              <a:solidFill>
                <a:schemeClr val="bg1"/>
              </a:solidFill>
              <a:effectLst/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마</a:t>
            </a:r>
            <a:r>
              <a:rPr lang="en-US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 </a:t>
            </a: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기타정보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endParaRPr lang="ko-KR" altLang="en-US" sz="1100" dirty="0"/>
          </a:p>
        </p:txBody>
      </p:sp>
      <p:sp>
        <p:nvSpPr>
          <p:cNvPr id="26" name="제목 1">
            <a:extLst>
              <a:ext uri="{FF2B5EF4-FFF2-40B4-BE49-F238E27FC236}">
                <a16:creationId xmlns:a16="http://schemas.microsoft.com/office/drawing/2014/main" id="{1C7E4F99-26FF-880C-C2B2-0CD2B97862FC}"/>
              </a:ext>
            </a:extLst>
          </p:cNvPr>
          <p:cNvSpPr txBox="1">
            <a:spLocks/>
          </p:cNvSpPr>
          <p:nvPr/>
        </p:nvSpPr>
        <p:spPr>
          <a:xfrm>
            <a:off x="8557693" y="125376"/>
            <a:ext cx="3522345" cy="2837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ko-KR" altLang="en-US" sz="1200" dirty="0" err="1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노드브레이커</a:t>
            </a:r>
            <a:r>
              <a:rPr lang="ko-KR" altLang="en-US" sz="12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</a:t>
            </a:r>
            <a:r>
              <a:rPr lang="en-US" altLang="ko-KR" sz="12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1.0 </a:t>
            </a:r>
            <a:r>
              <a:rPr lang="ko-KR" altLang="en-US" sz="12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취급설명서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ED190D9-F8A8-8AA6-1D91-0DEA02DEB670}"/>
              </a:ext>
            </a:extLst>
          </p:cNvPr>
          <p:cNvSpPr/>
          <p:nvPr/>
        </p:nvSpPr>
        <p:spPr>
          <a:xfrm>
            <a:off x="10192624" y="1181099"/>
            <a:ext cx="1999376" cy="567690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70E588A6-68C6-AF7F-B429-C132FE911FEF}"/>
              </a:ext>
            </a:extLst>
          </p:cNvPr>
          <p:cNvGrpSpPr/>
          <p:nvPr/>
        </p:nvGrpSpPr>
        <p:grpSpPr>
          <a:xfrm>
            <a:off x="-5856" y="0"/>
            <a:ext cx="1708822" cy="1166870"/>
            <a:chOff x="-5856" y="0"/>
            <a:chExt cx="1708822" cy="1166870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6CF3E6EF-88B4-89D3-C98C-3B1911663639}"/>
                </a:ext>
              </a:extLst>
            </p:cNvPr>
            <p:cNvSpPr/>
            <p:nvPr/>
          </p:nvSpPr>
          <p:spPr>
            <a:xfrm>
              <a:off x="2" y="0"/>
              <a:ext cx="1702964" cy="116687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997A2AEF-0868-DEC3-AC8E-D07C957C3A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856" y="352641"/>
              <a:ext cx="1205483" cy="502761"/>
            </a:xfrm>
            <a:prstGeom prst="rect">
              <a:avLst/>
            </a:prstGeom>
          </p:spPr>
        </p:pic>
      </p:grpSp>
      <p:sp>
        <p:nvSpPr>
          <p:cNvPr id="15" name="순서도: 수행의 시작/종료 14">
            <a:extLst>
              <a:ext uri="{FF2B5EF4-FFF2-40B4-BE49-F238E27FC236}">
                <a16:creationId xmlns:a16="http://schemas.microsoft.com/office/drawing/2014/main" id="{D6FE1BFF-8FC1-0587-654D-89D203764C74}"/>
              </a:ext>
            </a:extLst>
          </p:cNvPr>
          <p:cNvSpPr/>
          <p:nvPr/>
        </p:nvSpPr>
        <p:spPr>
          <a:xfrm>
            <a:off x="185460" y="4852905"/>
            <a:ext cx="1298535" cy="190498"/>
          </a:xfrm>
          <a:prstGeom prst="flowChartTerminator">
            <a:avLst/>
          </a:prstGeom>
          <a:noFill/>
          <a:ln w="28575">
            <a:solidFill>
              <a:srgbClr val="EF62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639ECEF-A349-793C-70A6-7E0C08419A57}"/>
              </a:ext>
            </a:extLst>
          </p:cNvPr>
          <p:cNvSpPr txBox="1"/>
          <p:nvPr/>
        </p:nvSpPr>
        <p:spPr>
          <a:xfrm>
            <a:off x="1923176" y="1352262"/>
            <a:ext cx="8204782" cy="267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100" b="1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로그 목록</a:t>
            </a:r>
            <a:endParaRPr lang="ko-KR" altLang="ko-KR" sz="1100" b="1" kern="100" dirty="0"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E5C7FE7-A58E-A8E1-58F8-F6A1FAA9FF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3581" y="1627754"/>
            <a:ext cx="3354323" cy="406757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89BACF0-F0D9-0CF2-5784-719F11AFF170}"/>
              </a:ext>
            </a:extLst>
          </p:cNvPr>
          <p:cNvSpPr txBox="1"/>
          <p:nvPr/>
        </p:nvSpPr>
        <p:spPr>
          <a:xfrm>
            <a:off x="5408439" y="1637875"/>
            <a:ext cx="4430506" cy="1464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ko-KR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로그파일은 매일 생성되는 일간 </a:t>
            </a:r>
            <a:r>
              <a:rPr lang="ko-KR" altLang="en-US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디렉터리</a:t>
            </a:r>
            <a:r>
              <a:rPr lang="en-US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(YYMMDD/) </a:t>
            </a:r>
            <a:r>
              <a:rPr lang="ko-KR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와 분당 생성되는 시</a:t>
            </a:r>
            <a:r>
              <a:rPr lang="en-US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:</a:t>
            </a:r>
            <a:r>
              <a:rPr lang="ko-KR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분 </a:t>
            </a:r>
            <a:r>
              <a:rPr lang="ko-KR" altLang="en-US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디렉터리</a:t>
            </a:r>
            <a:r>
              <a:rPr lang="en-US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(HHMM/) </a:t>
            </a:r>
            <a:r>
              <a:rPr lang="ko-KR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에 기록됩니다</a:t>
            </a:r>
            <a:r>
              <a:rPr lang="en-US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ko-KR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로그파일의 목록은 그런 구조에 따라</a:t>
            </a:r>
            <a:r>
              <a:rPr lang="en-US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, </a:t>
            </a:r>
            <a:r>
              <a:rPr lang="ko-KR" altLang="en-US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좌</a:t>
            </a:r>
            <a:r>
              <a:rPr lang="ko-KR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측 날짜</a:t>
            </a:r>
            <a:r>
              <a:rPr lang="en-US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/</a:t>
            </a:r>
            <a:r>
              <a:rPr lang="ko-KR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시</a:t>
            </a:r>
            <a:r>
              <a:rPr lang="en-US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:</a:t>
            </a:r>
            <a:r>
              <a:rPr lang="ko-KR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분 목록이 먼저 나타나고</a:t>
            </a:r>
            <a:r>
              <a:rPr lang="en-US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, </a:t>
            </a:r>
            <a:r>
              <a:rPr lang="ko-KR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해당 시간을 클릭하면 그에 해당하는 로그파일의 목록이 나열됩니다</a:t>
            </a:r>
            <a:r>
              <a:rPr lang="en-US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</a:t>
            </a:r>
            <a:endParaRPr lang="ko-KR" altLang="ko-KR" sz="1100" kern="100" dirty="0">
              <a:highlight>
                <a:srgbClr val="FFFFFF"/>
              </a:highlight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ko-KR" altLang="ko-KR" sz="1100" kern="100" dirty="0">
              <a:highlight>
                <a:srgbClr val="FFFFFF"/>
              </a:highlight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endParaRPr lang="ko-KR" altLang="ko-KR" sz="1000" kern="100" dirty="0"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038596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C4DC958-4778-AF03-57A0-D446EDDE1D70}"/>
              </a:ext>
            </a:extLst>
          </p:cNvPr>
          <p:cNvSpPr/>
          <p:nvPr/>
        </p:nvSpPr>
        <p:spPr>
          <a:xfrm>
            <a:off x="0" y="0"/>
            <a:ext cx="12192000" cy="1181099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BD80AD2-C6E7-F39A-76B2-A3FBE3B499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6976" y="489737"/>
            <a:ext cx="10361366" cy="591746"/>
          </a:xfrm>
        </p:spPr>
        <p:txBody>
          <a:bodyPr>
            <a:norm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라</a:t>
            </a:r>
            <a:r>
              <a:rPr lang="en-US" altLang="ko-KR" sz="24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. </a:t>
            </a:r>
            <a:r>
              <a:rPr lang="en-US" altLang="ko-KR" sz="2400" dirty="0">
                <a:solidFill>
                  <a:srgbClr val="EF6262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04.</a:t>
            </a:r>
            <a:r>
              <a:rPr lang="ko-KR" altLang="en-US" sz="2400" dirty="0">
                <a:solidFill>
                  <a:srgbClr val="EF6262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메소드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3A4D07A-476F-C75B-1AD4-B79BA2E55C0A}"/>
              </a:ext>
            </a:extLst>
          </p:cNvPr>
          <p:cNvSpPr/>
          <p:nvPr/>
        </p:nvSpPr>
        <p:spPr>
          <a:xfrm>
            <a:off x="2" y="1181099"/>
            <a:ext cx="1702964" cy="5676901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5F7907F-F61F-C825-00F3-7D861E7434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960" y="1339851"/>
            <a:ext cx="1506815" cy="4648199"/>
          </a:xfrm>
        </p:spPr>
        <p:txBody>
          <a:bodyPr>
            <a:noAutofit/>
          </a:bodyPr>
          <a:lstStyle/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가</a:t>
            </a:r>
            <a:r>
              <a:rPr lang="en-US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 </a:t>
            </a: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개요</a:t>
            </a:r>
          </a:p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r>
              <a:rPr lang="ko-KR" altLang="en-US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나</a:t>
            </a:r>
            <a:r>
              <a:rPr lang="en-US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 </a:t>
            </a:r>
            <a:r>
              <a:rPr lang="ko-KR" altLang="en-US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커스터마이징</a:t>
            </a:r>
            <a:endParaRPr lang="ko-KR" altLang="ko-KR" sz="1000" b="1" kern="100" dirty="0">
              <a:solidFill>
                <a:schemeClr val="bg1"/>
              </a:solidFill>
              <a:effectLst/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다</a:t>
            </a:r>
            <a:r>
              <a:rPr lang="en-US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 </a:t>
            </a: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설치</a:t>
            </a:r>
            <a:endParaRPr lang="en-US" altLang="ko-KR" sz="1000" b="1" kern="100" dirty="0">
              <a:solidFill>
                <a:schemeClr val="bg1"/>
              </a:solidFill>
              <a:effectLst/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라</a:t>
            </a:r>
            <a:r>
              <a:rPr lang="en-US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 </a:t>
            </a: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관리자 웹사이트</a:t>
            </a:r>
            <a:endParaRPr lang="en-US" altLang="ko-KR" sz="1000" b="1" kern="100" dirty="0">
              <a:solidFill>
                <a:schemeClr val="bg1"/>
              </a:solidFill>
              <a:effectLst/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01.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관리자 웹사이트 안내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02.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관제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상황판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서버목록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서버상태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서버정보</a:t>
            </a:r>
            <a:endParaRPr lang="en-US" altLang="ko-KR" sz="800" kern="100" dirty="0">
              <a:solidFill>
                <a:schemeClr val="bg1"/>
              </a:solidFill>
              <a:effectLst/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03.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운영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설정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기관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관리자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메모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04.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메소드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스키마</a:t>
            </a:r>
          </a:p>
          <a:p>
            <a:pPr marL="0" indent="0" algn="just" defTabSz="360000" latinLnBrk="1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로그</a:t>
            </a:r>
            <a:endParaRPr lang="ko-KR" altLang="ko-KR" sz="200" b="1" kern="100" dirty="0">
              <a:solidFill>
                <a:schemeClr val="bg1"/>
              </a:solidFill>
              <a:effectLst/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마</a:t>
            </a:r>
            <a:r>
              <a:rPr lang="en-US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 </a:t>
            </a: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기타정보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endParaRPr lang="ko-KR" altLang="en-US" sz="1100" dirty="0"/>
          </a:p>
        </p:txBody>
      </p:sp>
      <p:sp>
        <p:nvSpPr>
          <p:cNvPr id="26" name="제목 1">
            <a:extLst>
              <a:ext uri="{FF2B5EF4-FFF2-40B4-BE49-F238E27FC236}">
                <a16:creationId xmlns:a16="http://schemas.microsoft.com/office/drawing/2014/main" id="{1C7E4F99-26FF-880C-C2B2-0CD2B97862FC}"/>
              </a:ext>
            </a:extLst>
          </p:cNvPr>
          <p:cNvSpPr txBox="1">
            <a:spLocks/>
          </p:cNvSpPr>
          <p:nvPr/>
        </p:nvSpPr>
        <p:spPr>
          <a:xfrm>
            <a:off x="8557693" y="125376"/>
            <a:ext cx="3522345" cy="2837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ko-KR" altLang="en-US" sz="1200" dirty="0" err="1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노드브레이커</a:t>
            </a:r>
            <a:r>
              <a:rPr lang="ko-KR" altLang="en-US" sz="12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</a:t>
            </a:r>
            <a:r>
              <a:rPr lang="en-US" altLang="ko-KR" sz="12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1.0 </a:t>
            </a:r>
            <a:r>
              <a:rPr lang="ko-KR" altLang="en-US" sz="12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취급설명서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ED190D9-F8A8-8AA6-1D91-0DEA02DEB670}"/>
              </a:ext>
            </a:extLst>
          </p:cNvPr>
          <p:cNvSpPr/>
          <p:nvPr/>
        </p:nvSpPr>
        <p:spPr>
          <a:xfrm>
            <a:off x="10192624" y="1181099"/>
            <a:ext cx="1999376" cy="567690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70E588A6-68C6-AF7F-B429-C132FE911FEF}"/>
              </a:ext>
            </a:extLst>
          </p:cNvPr>
          <p:cNvGrpSpPr/>
          <p:nvPr/>
        </p:nvGrpSpPr>
        <p:grpSpPr>
          <a:xfrm>
            <a:off x="-5856" y="0"/>
            <a:ext cx="1708822" cy="1166870"/>
            <a:chOff x="-5856" y="0"/>
            <a:chExt cx="1708822" cy="1166870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6CF3E6EF-88B4-89D3-C98C-3B1911663639}"/>
                </a:ext>
              </a:extLst>
            </p:cNvPr>
            <p:cNvSpPr/>
            <p:nvPr/>
          </p:nvSpPr>
          <p:spPr>
            <a:xfrm>
              <a:off x="2" y="0"/>
              <a:ext cx="1702964" cy="116687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997A2AEF-0868-DEC3-AC8E-D07C957C3A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856" y="352641"/>
              <a:ext cx="1205483" cy="502761"/>
            </a:xfrm>
            <a:prstGeom prst="rect">
              <a:avLst/>
            </a:prstGeom>
          </p:spPr>
        </p:pic>
      </p:grpSp>
      <p:sp>
        <p:nvSpPr>
          <p:cNvPr id="15" name="순서도: 수행의 시작/종료 14">
            <a:extLst>
              <a:ext uri="{FF2B5EF4-FFF2-40B4-BE49-F238E27FC236}">
                <a16:creationId xmlns:a16="http://schemas.microsoft.com/office/drawing/2014/main" id="{D6FE1BFF-8FC1-0587-654D-89D203764C74}"/>
              </a:ext>
            </a:extLst>
          </p:cNvPr>
          <p:cNvSpPr/>
          <p:nvPr/>
        </p:nvSpPr>
        <p:spPr>
          <a:xfrm>
            <a:off x="185460" y="4852901"/>
            <a:ext cx="1298535" cy="190498"/>
          </a:xfrm>
          <a:prstGeom prst="flowChartTerminator">
            <a:avLst/>
          </a:prstGeom>
          <a:noFill/>
          <a:ln w="28575">
            <a:solidFill>
              <a:srgbClr val="EF62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639ECEF-A349-793C-70A6-7E0C08419A57}"/>
              </a:ext>
            </a:extLst>
          </p:cNvPr>
          <p:cNvSpPr txBox="1"/>
          <p:nvPr/>
        </p:nvSpPr>
        <p:spPr>
          <a:xfrm>
            <a:off x="1923176" y="1352262"/>
            <a:ext cx="8204782" cy="267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100" b="1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로그 내용</a:t>
            </a:r>
            <a:endParaRPr lang="ko-KR" altLang="ko-KR" sz="1100" b="1" kern="100" dirty="0"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89BACF0-F0D9-0CF2-5784-719F11AFF170}"/>
              </a:ext>
            </a:extLst>
          </p:cNvPr>
          <p:cNvSpPr txBox="1"/>
          <p:nvPr/>
        </p:nvSpPr>
        <p:spPr>
          <a:xfrm>
            <a:off x="5357079" y="1602737"/>
            <a:ext cx="4430506" cy="35219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ko-KR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로그파일을 선택하면 우측에 로그파일이 게시됩니다</a:t>
            </a:r>
            <a:r>
              <a:rPr lang="en-US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</a:t>
            </a:r>
            <a:endParaRPr lang="ko-KR" altLang="ko-KR" sz="1100" kern="100" dirty="0">
              <a:highlight>
                <a:srgbClr val="FFFFFF"/>
              </a:highlight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ko-KR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로그파일은</a:t>
            </a:r>
            <a:r>
              <a:rPr lang="en-US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</a:t>
            </a:r>
            <a:r>
              <a:rPr lang="en-US" altLang="ko-KR" sz="1100" kern="100" dirty="0" err="1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json</a:t>
            </a:r>
            <a:r>
              <a:rPr lang="ko-KR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형식으로 제공되며</a:t>
            </a:r>
            <a:r>
              <a:rPr lang="en-US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, </a:t>
            </a:r>
            <a:r>
              <a:rPr lang="ko-KR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접속</a:t>
            </a:r>
            <a:r>
              <a:rPr lang="en-US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</a:t>
            </a:r>
            <a:r>
              <a:rPr lang="ko-KR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시간과 총 처리시간</a:t>
            </a:r>
            <a:r>
              <a:rPr lang="en-US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,</a:t>
            </a:r>
            <a:r>
              <a:rPr lang="ko-KR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호스트로부터의 응답을 비롯한 모든 정보가 들어있습니다</a:t>
            </a:r>
            <a:r>
              <a:rPr lang="en-US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</a:t>
            </a:r>
            <a:r>
              <a:rPr lang="en-US" altLang="ko-KR" sz="1100" kern="100" dirty="0" err="1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APIkey</a:t>
            </a:r>
            <a:r>
              <a:rPr lang="ko-KR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나 기타 보안에 문제가 되는 정보는 커스터마이징을 통해 암호화되거나 </a:t>
            </a:r>
            <a:r>
              <a:rPr lang="ko-KR" altLang="ko-KR" sz="1100" kern="100" dirty="0" err="1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마스킹될</a:t>
            </a:r>
            <a:r>
              <a:rPr lang="ko-KR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수 있습니다</a:t>
            </a:r>
            <a:r>
              <a:rPr lang="en-US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</a:t>
            </a:r>
            <a:endParaRPr lang="ko-KR" altLang="ko-KR" sz="1100" kern="100" dirty="0">
              <a:highlight>
                <a:srgbClr val="FFFFFF"/>
              </a:highlight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altLang="ko-KR" sz="1100" kern="100" dirty="0">
              <a:highlight>
                <a:srgbClr val="FFFFFF"/>
              </a:highlight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ko-KR" altLang="en-US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우측 상단에는 </a:t>
            </a:r>
            <a:r>
              <a:rPr lang="en-US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Gateway, Business, Response </a:t>
            </a:r>
            <a:r>
              <a:rPr lang="ko-KR" altLang="en-US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등의 로그 기록위치가 표시됩니다</a:t>
            </a:r>
            <a:r>
              <a:rPr lang="en-US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 </a:t>
            </a:r>
            <a:endParaRPr lang="ko-KR" altLang="ko-KR" sz="1100" kern="100" dirty="0">
              <a:highlight>
                <a:srgbClr val="FFFFFF"/>
              </a:highlight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marL="171450" indent="-171450">
              <a:lnSpc>
                <a:spcPct val="107000"/>
              </a:lnSpc>
              <a:spcAft>
                <a:spcPts val="800"/>
              </a:spcAft>
              <a:buFontTx/>
              <a:buChar char="-"/>
            </a:pPr>
            <a:r>
              <a:rPr lang="en-US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Gateway</a:t>
            </a:r>
            <a:r>
              <a:rPr lang="ko-KR" altLang="en-US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</a:t>
            </a:r>
            <a:r>
              <a:rPr lang="en-US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:</a:t>
            </a:r>
            <a:r>
              <a:rPr lang="ko-KR" altLang="en-US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모든 클라이언트 접속과 동시에 기록됩니다</a:t>
            </a:r>
            <a:r>
              <a:rPr lang="en-US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</a:t>
            </a:r>
          </a:p>
          <a:p>
            <a:pPr marL="171450" indent="-171450">
              <a:lnSpc>
                <a:spcPct val="107000"/>
              </a:lnSpc>
              <a:spcAft>
                <a:spcPts val="800"/>
              </a:spcAft>
              <a:buFontTx/>
              <a:buChar char="-"/>
            </a:pPr>
            <a:r>
              <a:rPr lang="en-US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Business : </a:t>
            </a:r>
            <a:r>
              <a:rPr lang="ko-KR" altLang="en-US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비즈니스 서버가 응답할 경우 기록됩니다</a:t>
            </a:r>
            <a:r>
              <a:rPr lang="en-US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</a:t>
            </a:r>
          </a:p>
          <a:p>
            <a:pPr marL="171450" indent="-171450">
              <a:lnSpc>
                <a:spcPct val="107000"/>
              </a:lnSpc>
              <a:spcAft>
                <a:spcPts val="800"/>
              </a:spcAft>
              <a:buFontTx/>
              <a:buChar char="-"/>
            </a:pPr>
            <a:r>
              <a:rPr lang="en-US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Response : </a:t>
            </a:r>
            <a:r>
              <a:rPr lang="ko-KR" altLang="en-US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호스트 서버가 정상 응답할 경우 기록됩니다</a:t>
            </a:r>
            <a:r>
              <a:rPr lang="en-US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ko-KR" altLang="en-US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정상적인 거래일 경우</a:t>
            </a:r>
            <a:r>
              <a:rPr lang="en-US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, </a:t>
            </a:r>
            <a:r>
              <a:rPr lang="ko-KR" altLang="en-US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매 </a:t>
            </a:r>
            <a:r>
              <a:rPr lang="ko-KR" altLang="en-US" sz="1100" kern="100" dirty="0" err="1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연결시</a:t>
            </a:r>
            <a:r>
              <a:rPr lang="ko-KR" altLang="en-US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위의 세 로그가 모드 기록되어야 합니다</a:t>
            </a:r>
            <a:r>
              <a:rPr lang="en-US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</a:t>
            </a:r>
            <a:endParaRPr lang="ko-KR" altLang="ko-KR" sz="1100" kern="100" dirty="0">
              <a:highlight>
                <a:srgbClr val="FFFFFF"/>
              </a:highlight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endParaRPr lang="ko-KR" altLang="ko-KR" sz="1000" kern="100" dirty="0"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3025308-D48F-2680-AB7A-D3A19046B3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3581" y="1604776"/>
            <a:ext cx="3318832" cy="46618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6FDB6E5-5FCE-D708-EEB1-65ABC92E5D5D}"/>
              </a:ext>
            </a:extLst>
          </p:cNvPr>
          <p:cNvSpPr txBox="1"/>
          <p:nvPr/>
        </p:nvSpPr>
        <p:spPr>
          <a:xfrm>
            <a:off x="10345024" y="1351248"/>
            <a:ext cx="1725016" cy="68877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altLang="ko-KR" sz="900" kern="100" dirty="0">
                <a:solidFill>
                  <a:schemeClr val="tx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* </a:t>
            </a:r>
            <a:r>
              <a:rPr lang="ko-KR" altLang="en-US" sz="900" kern="100" dirty="0" err="1">
                <a:solidFill>
                  <a:schemeClr val="tx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마스킹</a:t>
            </a:r>
            <a:r>
              <a:rPr lang="en-US" altLang="ko-KR" sz="9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: </a:t>
            </a:r>
            <a:r>
              <a:rPr lang="ko-KR" altLang="en-US" sz="9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민감한 정보를 감추어 재활용 할 수 없게 만드는 것을 뜻합니다</a:t>
            </a:r>
            <a:r>
              <a:rPr lang="en-US" altLang="ko-KR" sz="9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</a:t>
            </a:r>
            <a:endParaRPr lang="ko-KR" altLang="ko-KR" sz="900" kern="100" dirty="0"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629708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C4DC958-4778-AF03-57A0-D446EDDE1D70}"/>
              </a:ext>
            </a:extLst>
          </p:cNvPr>
          <p:cNvSpPr/>
          <p:nvPr/>
        </p:nvSpPr>
        <p:spPr>
          <a:xfrm>
            <a:off x="0" y="0"/>
            <a:ext cx="12192000" cy="1181099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BD80AD2-C6E7-F39A-76B2-A3FBE3B499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6976" y="489737"/>
            <a:ext cx="10361366" cy="591746"/>
          </a:xfrm>
        </p:spPr>
        <p:txBody>
          <a:bodyPr>
            <a:norm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마</a:t>
            </a:r>
            <a:r>
              <a:rPr lang="en-US" altLang="ko-KR" sz="2400" b="1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. </a:t>
            </a:r>
            <a:r>
              <a:rPr lang="ko-KR" altLang="en-US" sz="2400" b="1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기타정보</a:t>
            </a:r>
            <a:endParaRPr lang="ko-KR" altLang="en-US" sz="2400" dirty="0">
              <a:solidFill>
                <a:srgbClr val="EF6262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3A4D07A-476F-C75B-1AD4-B79BA2E55C0A}"/>
              </a:ext>
            </a:extLst>
          </p:cNvPr>
          <p:cNvSpPr/>
          <p:nvPr/>
        </p:nvSpPr>
        <p:spPr>
          <a:xfrm>
            <a:off x="2" y="1181099"/>
            <a:ext cx="1702964" cy="5676901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5F7907F-F61F-C825-00F3-7D861E7434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960" y="1339851"/>
            <a:ext cx="1506815" cy="4648199"/>
          </a:xfrm>
        </p:spPr>
        <p:txBody>
          <a:bodyPr>
            <a:noAutofit/>
          </a:bodyPr>
          <a:lstStyle/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가</a:t>
            </a:r>
            <a:r>
              <a:rPr lang="en-US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 </a:t>
            </a: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개요</a:t>
            </a:r>
          </a:p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r>
              <a:rPr lang="ko-KR" altLang="en-US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나</a:t>
            </a:r>
            <a:r>
              <a:rPr lang="en-US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 </a:t>
            </a:r>
            <a:r>
              <a:rPr lang="ko-KR" altLang="en-US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커스터마이징</a:t>
            </a:r>
            <a:endParaRPr lang="ko-KR" altLang="ko-KR" sz="1000" b="1" kern="100" dirty="0">
              <a:solidFill>
                <a:schemeClr val="bg1"/>
              </a:solidFill>
              <a:effectLst/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다</a:t>
            </a:r>
            <a:r>
              <a:rPr lang="en-US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 </a:t>
            </a: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설치</a:t>
            </a:r>
            <a:endParaRPr lang="en-US" altLang="ko-KR" sz="1000" b="1" kern="100" dirty="0">
              <a:solidFill>
                <a:schemeClr val="bg1"/>
              </a:solidFill>
              <a:effectLst/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라</a:t>
            </a:r>
            <a:r>
              <a:rPr lang="en-US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 </a:t>
            </a: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관리자 웹사이트</a:t>
            </a:r>
            <a:endParaRPr lang="en-US" altLang="ko-KR" sz="1000" b="1" kern="100" dirty="0">
              <a:solidFill>
                <a:schemeClr val="bg1"/>
              </a:solidFill>
              <a:effectLst/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마</a:t>
            </a:r>
            <a:r>
              <a:rPr lang="en-US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 </a:t>
            </a: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기타정보</a:t>
            </a:r>
            <a:endParaRPr lang="en-US" altLang="ko-KR" sz="1000" b="1" kern="100" dirty="0">
              <a:solidFill>
                <a:schemeClr val="bg1"/>
              </a:solidFill>
              <a:effectLst/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01. </a:t>
            </a:r>
            <a:r>
              <a:rPr lang="ko-KR" altLang="ko-KR" sz="800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제품정보</a:t>
            </a:r>
          </a:p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02. </a:t>
            </a:r>
            <a:r>
              <a:rPr lang="ko-KR" altLang="ko-KR" sz="800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라이센스 및 공급자</a:t>
            </a:r>
          </a:p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03. </a:t>
            </a:r>
            <a:r>
              <a:rPr lang="ko-KR" altLang="ko-KR" sz="800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기술정보</a:t>
            </a:r>
          </a:p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04. </a:t>
            </a:r>
            <a:r>
              <a:rPr lang="ko-KR" altLang="ko-KR" sz="800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지원정보</a:t>
            </a:r>
          </a:p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05. </a:t>
            </a:r>
            <a:r>
              <a:rPr lang="ko-KR" altLang="ko-KR" sz="800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커스터마이징</a:t>
            </a:r>
            <a:r>
              <a:rPr lang="en-US" altLang="ko-KR" sz="800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/</a:t>
            </a:r>
            <a:r>
              <a:rPr lang="ko-KR" altLang="ko-KR" sz="800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설치</a:t>
            </a:r>
            <a:endParaRPr lang="en-US" altLang="ko-KR" sz="800" kern="100" dirty="0">
              <a:solidFill>
                <a:schemeClr val="bg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06. </a:t>
            </a:r>
            <a:r>
              <a:rPr lang="ko-KR" altLang="en-US" sz="800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제품구성</a:t>
            </a:r>
            <a:endParaRPr lang="en-US" altLang="ko-KR" sz="800" kern="100" dirty="0">
              <a:solidFill>
                <a:schemeClr val="bg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07. </a:t>
            </a:r>
            <a:r>
              <a:rPr lang="ko-KR" altLang="en-US" sz="800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운영기록</a:t>
            </a:r>
            <a:endParaRPr lang="en-US" altLang="ko-KR" sz="800" kern="100" dirty="0">
              <a:solidFill>
                <a:schemeClr val="bg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08. </a:t>
            </a:r>
            <a:r>
              <a:rPr lang="ko-KR" altLang="en-US" sz="800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백업</a:t>
            </a:r>
            <a:r>
              <a:rPr lang="en-US" altLang="ko-KR" sz="800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/</a:t>
            </a:r>
            <a:r>
              <a:rPr lang="ko-KR" altLang="en-US" sz="800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복구</a:t>
            </a:r>
            <a:endParaRPr lang="en-US" altLang="ko-KR" sz="800" kern="100" dirty="0">
              <a:solidFill>
                <a:schemeClr val="bg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09. </a:t>
            </a:r>
            <a:r>
              <a:rPr lang="ko-KR" altLang="en-US" sz="800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오류해결 </a:t>
            </a:r>
            <a:r>
              <a:rPr lang="en-US" altLang="ko-KR" sz="800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FAQ</a:t>
            </a:r>
          </a:p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endParaRPr lang="en-US" altLang="ko-KR" sz="800" kern="100" dirty="0">
              <a:solidFill>
                <a:schemeClr val="bg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endParaRPr lang="en-US" altLang="ko-KR" sz="800" kern="100" dirty="0">
              <a:solidFill>
                <a:schemeClr val="bg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endParaRPr lang="ko-KR" altLang="ko-KR" sz="800" kern="100" dirty="0">
              <a:solidFill>
                <a:schemeClr val="bg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Bef>
                <a:spcPts val="600"/>
              </a:spcBef>
            </a:pPr>
            <a:endParaRPr lang="ko-KR" altLang="en-US" sz="1100" dirty="0"/>
          </a:p>
        </p:txBody>
      </p:sp>
      <p:sp>
        <p:nvSpPr>
          <p:cNvPr id="26" name="제목 1">
            <a:extLst>
              <a:ext uri="{FF2B5EF4-FFF2-40B4-BE49-F238E27FC236}">
                <a16:creationId xmlns:a16="http://schemas.microsoft.com/office/drawing/2014/main" id="{1C7E4F99-26FF-880C-C2B2-0CD2B97862FC}"/>
              </a:ext>
            </a:extLst>
          </p:cNvPr>
          <p:cNvSpPr txBox="1">
            <a:spLocks/>
          </p:cNvSpPr>
          <p:nvPr/>
        </p:nvSpPr>
        <p:spPr>
          <a:xfrm>
            <a:off x="8557693" y="125376"/>
            <a:ext cx="3522345" cy="2837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ko-KR" altLang="en-US" sz="1200" dirty="0" err="1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노드브레이커</a:t>
            </a:r>
            <a:r>
              <a:rPr lang="ko-KR" altLang="en-US" sz="12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</a:t>
            </a:r>
            <a:r>
              <a:rPr lang="en-US" altLang="ko-KR" sz="12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1.0 </a:t>
            </a:r>
            <a:r>
              <a:rPr lang="ko-KR" altLang="en-US" sz="12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취급설명서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ED190D9-F8A8-8AA6-1D91-0DEA02DEB670}"/>
              </a:ext>
            </a:extLst>
          </p:cNvPr>
          <p:cNvSpPr/>
          <p:nvPr/>
        </p:nvSpPr>
        <p:spPr>
          <a:xfrm>
            <a:off x="10192624" y="1181099"/>
            <a:ext cx="1999376" cy="567690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70E588A6-68C6-AF7F-B429-C132FE911FEF}"/>
              </a:ext>
            </a:extLst>
          </p:cNvPr>
          <p:cNvGrpSpPr/>
          <p:nvPr/>
        </p:nvGrpSpPr>
        <p:grpSpPr>
          <a:xfrm>
            <a:off x="-5856" y="0"/>
            <a:ext cx="1708822" cy="1166870"/>
            <a:chOff x="-5856" y="0"/>
            <a:chExt cx="1708822" cy="1166870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6CF3E6EF-88B4-89D3-C98C-3B1911663639}"/>
                </a:ext>
              </a:extLst>
            </p:cNvPr>
            <p:cNvSpPr/>
            <p:nvPr/>
          </p:nvSpPr>
          <p:spPr>
            <a:xfrm>
              <a:off x="2" y="0"/>
              <a:ext cx="1702964" cy="116687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997A2AEF-0868-DEC3-AC8E-D07C957C3A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856" y="352641"/>
              <a:ext cx="1205483" cy="502761"/>
            </a:xfrm>
            <a:prstGeom prst="rect">
              <a:avLst/>
            </a:prstGeom>
          </p:spPr>
        </p:pic>
      </p:grpSp>
      <p:sp>
        <p:nvSpPr>
          <p:cNvPr id="15" name="순서도: 수행의 시작/종료 14">
            <a:extLst>
              <a:ext uri="{FF2B5EF4-FFF2-40B4-BE49-F238E27FC236}">
                <a16:creationId xmlns:a16="http://schemas.microsoft.com/office/drawing/2014/main" id="{D6FE1BFF-8FC1-0587-654D-89D203764C74}"/>
              </a:ext>
            </a:extLst>
          </p:cNvPr>
          <p:cNvSpPr/>
          <p:nvPr/>
        </p:nvSpPr>
        <p:spPr>
          <a:xfrm>
            <a:off x="166158" y="2492056"/>
            <a:ext cx="1298535" cy="594587"/>
          </a:xfrm>
          <a:prstGeom prst="flowChartTerminator">
            <a:avLst/>
          </a:prstGeom>
          <a:noFill/>
          <a:ln w="28575">
            <a:solidFill>
              <a:srgbClr val="EF62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B22CE25-5998-1180-42CB-A9CDE483DDBC}"/>
              </a:ext>
            </a:extLst>
          </p:cNvPr>
          <p:cNvSpPr txBox="1"/>
          <p:nvPr/>
        </p:nvSpPr>
        <p:spPr>
          <a:xfrm>
            <a:off x="1890124" y="1352263"/>
            <a:ext cx="8038451" cy="1400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01. </a:t>
            </a:r>
            <a:r>
              <a:rPr lang="ko-KR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제품정보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- </a:t>
            </a:r>
            <a:r>
              <a:rPr lang="ko-KR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제품명</a:t>
            </a:r>
            <a:r>
              <a:rPr lang="en-US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: </a:t>
            </a:r>
            <a:r>
              <a:rPr lang="ko-KR" altLang="ko-KR" sz="1100" kern="100" dirty="0" err="1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노드브레이커</a:t>
            </a:r>
            <a:r>
              <a:rPr lang="en-US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1.0</a:t>
            </a:r>
            <a:endParaRPr lang="ko-KR" altLang="ko-KR" sz="1100" kern="100" dirty="0">
              <a:highlight>
                <a:srgbClr val="FFFFFF"/>
              </a:highlight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- </a:t>
            </a:r>
            <a:r>
              <a:rPr lang="ko-KR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용도</a:t>
            </a:r>
            <a:r>
              <a:rPr lang="en-US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: API </a:t>
            </a:r>
            <a:r>
              <a:rPr lang="ko-KR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구축을 위한 데이터 중계 시스템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endParaRPr lang="ko-KR" altLang="ko-KR" sz="1100" kern="100" dirty="0">
              <a:highlight>
                <a:srgbClr val="FFFFFF"/>
              </a:highlight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 </a:t>
            </a:r>
            <a:endParaRPr lang="ko-KR" altLang="ko-KR" sz="1100" kern="100" dirty="0">
              <a:highlight>
                <a:srgbClr val="FFFFFF"/>
              </a:highlight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90A70B0-D07F-26A0-9390-CBADE6699E4B}"/>
              </a:ext>
            </a:extLst>
          </p:cNvPr>
          <p:cNvSpPr txBox="1"/>
          <p:nvPr/>
        </p:nvSpPr>
        <p:spPr>
          <a:xfrm>
            <a:off x="1846976" y="2553583"/>
            <a:ext cx="8038451" cy="31030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02. </a:t>
            </a:r>
            <a:r>
              <a:rPr lang="ko-KR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라이센스 및 공급자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- </a:t>
            </a:r>
            <a:r>
              <a:rPr lang="ko-KR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개발사</a:t>
            </a:r>
            <a:r>
              <a:rPr lang="en-US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: (</a:t>
            </a:r>
            <a:r>
              <a:rPr lang="ko-KR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주</a:t>
            </a:r>
            <a:r>
              <a:rPr lang="en-US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)</a:t>
            </a:r>
            <a:r>
              <a:rPr lang="ko-KR" altLang="ko-KR" sz="1100" kern="100" dirty="0" err="1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이에스피시스템즈</a:t>
            </a:r>
            <a:r>
              <a:rPr lang="en-US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, 02-2266-1396</a:t>
            </a:r>
            <a:endParaRPr lang="ko-KR" altLang="ko-KR" sz="1100" kern="100" dirty="0">
              <a:highlight>
                <a:srgbClr val="FFFFFF"/>
              </a:highlight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- </a:t>
            </a:r>
            <a:r>
              <a:rPr lang="ko-KR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개발사 주소</a:t>
            </a:r>
            <a:r>
              <a:rPr lang="en-US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: </a:t>
            </a:r>
            <a:r>
              <a:rPr lang="ko-KR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서울시 강서구 공항대로</a:t>
            </a:r>
            <a:r>
              <a:rPr lang="en-US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200, 1210</a:t>
            </a:r>
            <a:r>
              <a:rPr lang="ko-KR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호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- </a:t>
            </a:r>
            <a:r>
              <a:rPr lang="ko-KR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공급</a:t>
            </a:r>
            <a:r>
              <a:rPr lang="en-US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/</a:t>
            </a:r>
            <a:r>
              <a:rPr lang="ko-KR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유통</a:t>
            </a:r>
            <a:r>
              <a:rPr lang="en-US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/AS : (</a:t>
            </a:r>
            <a:r>
              <a:rPr lang="ko-KR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주</a:t>
            </a:r>
            <a:r>
              <a:rPr lang="en-US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)</a:t>
            </a:r>
            <a:r>
              <a:rPr lang="ko-KR" altLang="ko-KR" sz="1100" kern="100" dirty="0" err="1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이에스피시스템즈</a:t>
            </a:r>
            <a:r>
              <a:rPr lang="en-US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, 02-2266-1396</a:t>
            </a:r>
            <a:endParaRPr lang="ko-KR" altLang="ko-KR" sz="1100" kern="100" dirty="0">
              <a:highlight>
                <a:srgbClr val="FFFFFF"/>
              </a:highlight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- </a:t>
            </a:r>
            <a:r>
              <a:rPr lang="ko-KR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기술문의</a:t>
            </a:r>
            <a:r>
              <a:rPr lang="en-US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: (</a:t>
            </a:r>
            <a:r>
              <a:rPr lang="ko-KR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주</a:t>
            </a:r>
            <a:r>
              <a:rPr lang="en-US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)</a:t>
            </a:r>
            <a:r>
              <a:rPr lang="ko-KR" altLang="ko-KR" sz="1100" kern="100" dirty="0" err="1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이에스피시스템즈</a:t>
            </a:r>
            <a:r>
              <a:rPr lang="en-US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, 02-2266-1396</a:t>
            </a:r>
            <a:endParaRPr lang="ko-KR" altLang="ko-KR" sz="1100" kern="100" dirty="0">
              <a:highlight>
                <a:srgbClr val="FFFFFF"/>
              </a:highlight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- </a:t>
            </a:r>
            <a:r>
              <a:rPr lang="ko-KR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라이센스</a:t>
            </a:r>
            <a:r>
              <a:rPr lang="en-US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: </a:t>
            </a:r>
            <a:r>
              <a:rPr lang="ko-KR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모든 권리는</a:t>
            </a:r>
            <a:r>
              <a:rPr lang="en-US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(</a:t>
            </a:r>
            <a:r>
              <a:rPr lang="ko-KR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주</a:t>
            </a:r>
            <a:r>
              <a:rPr lang="en-US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)</a:t>
            </a:r>
            <a:r>
              <a:rPr lang="ko-KR" altLang="ko-KR" sz="1100" kern="100" dirty="0" err="1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이에스피시스템즈가</a:t>
            </a:r>
            <a:r>
              <a:rPr lang="ko-KR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소유합니다</a:t>
            </a:r>
            <a:r>
              <a:rPr lang="en-US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 </a:t>
            </a:r>
            <a:r>
              <a:rPr lang="ko-KR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커스터마이징 시 </a:t>
            </a:r>
            <a:r>
              <a:rPr lang="ko-KR" altLang="ko-KR" sz="1100" kern="100" dirty="0" err="1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포크된</a:t>
            </a:r>
            <a:r>
              <a:rPr lang="ko-KR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버전은 별도의 공급계약을 따릅니다</a:t>
            </a:r>
            <a:r>
              <a:rPr lang="en-US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</a:t>
            </a:r>
            <a:endParaRPr lang="ko-KR" altLang="ko-KR" sz="1100" kern="100" dirty="0">
              <a:highlight>
                <a:srgbClr val="FFFFFF"/>
              </a:highlight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 </a:t>
            </a:r>
            <a:endParaRPr lang="ko-KR" altLang="ko-KR" sz="1100" kern="100" dirty="0">
              <a:highlight>
                <a:srgbClr val="FFFFFF"/>
              </a:highlight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 </a:t>
            </a:r>
            <a:endParaRPr lang="ko-KR" altLang="ko-KR" sz="1100" kern="100" dirty="0">
              <a:highlight>
                <a:srgbClr val="FFFFFF"/>
              </a:highlight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endParaRPr lang="ko-KR" altLang="ko-KR" sz="1100" kern="100" dirty="0">
              <a:highlight>
                <a:srgbClr val="FFFFFF"/>
              </a:highlight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 </a:t>
            </a:r>
            <a:endParaRPr lang="ko-KR" altLang="ko-KR" sz="1100" kern="100" dirty="0">
              <a:highlight>
                <a:srgbClr val="FFFFFF"/>
              </a:highlight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A3C657A-A1BD-8585-60E2-82D2DF320D3D}"/>
              </a:ext>
            </a:extLst>
          </p:cNvPr>
          <p:cNvSpPr txBox="1"/>
          <p:nvPr/>
        </p:nvSpPr>
        <p:spPr>
          <a:xfrm>
            <a:off x="1890123" y="4581238"/>
            <a:ext cx="8038451" cy="25355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03. </a:t>
            </a:r>
            <a:r>
              <a:rPr lang="ko-KR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기술정보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- </a:t>
            </a:r>
            <a:r>
              <a:rPr lang="ko-KR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시스템 요구사항</a:t>
            </a:r>
            <a:r>
              <a:rPr lang="en-US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: HDD 10Gb </a:t>
            </a:r>
            <a:r>
              <a:rPr lang="ko-KR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이상</a:t>
            </a:r>
            <a:r>
              <a:rPr lang="en-US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, RAM 4Gb </a:t>
            </a:r>
            <a:r>
              <a:rPr lang="ko-KR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이상</a:t>
            </a:r>
            <a:r>
              <a:rPr lang="en-US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, CPU 2GHz </a:t>
            </a:r>
            <a:r>
              <a:rPr lang="ko-KR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이상</a:t>
            </a:r>
            <a:r>
              <a:rPr lang="en-US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, 64bit Linux System</a:t>
            </a:r>
            <a:endParaRPr lang="ko-KR" altLang="ko-KR" sz="1100" kern="100" dirty="0">
              <a:highlight>
                <a:srgbClr val="FFFFFF"/>
              </a:highlight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- </a:t>
            </a:r>
            <a:r>
              <a:rPr lang="ko-KR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권장 테스트 환경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</a:t>
            </a:r>
            <a:r>
              <a:rPr lang="ko-KR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게이트웨이용</a:t>
            </a:r>
            <a:r>
              <a:rPr lang="en-US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AP </a:t>
            </a:r>
            <a:r>
              <a:rPr lang="ko-KR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서버</a:t>
            </a:r>
            <a:r>
              <a:rPr lang="en-US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1</a:t>
            </a:r>
            <a:r>
              <a:rPr lang="ko-KR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대</a:t>
            </a:r>
            <a:r>
              <a:rPr lang="en-US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(HDD 500Gb </a:t>
            </a:r>
            <a:r>
              <a:rPr lang="ko-KR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이상</a:t>
            </a:r>
            <a:r>
              <a:rPr lang="en-US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, RAM 16Gb </a:t>
            </a:r>
            <a:r>
              <a:rPr lang="ko-KR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이상</a:t>
            </a:r>
            <a:r>
              <a:rPr lang="en-US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, CPU 2GHz 4Core </a:t>
            </a:r>
            <a:r>
              <a:rPr lang="ko-KR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이상</a:t>
            </a:r>
            <a:r>
              <a:rPr lang="en-US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)</a:t>
            </a:r>
            <a:endParaRPr lang="ko-KR" altLang="ko-KR" sz="1100" kern="100" dirty="0">
              <a:highlight>
                <a:srgbClr val="FFFFFF"/>
              </a:highlight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</a:t>
            </a:r>
            <a:r>
              <a:rPr lang="ko-KR" altLang="en-US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비즈니스용</a:t>
            </a:r>
            <a:r>
              <a:rPr lang="en-US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WAS </a:t>
            </a:r>
            <a:r>
              <a:rPr lang="ko-KR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서버</a:t>
            </a:r>
            <a:r>
              <a:rPr lang="en-US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1</a:t>
            </a:r>
            <a:r>
              <a:rPr lang="ko-KR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대</a:t>
            </a:r>
            <a:r>
              <a:rPr lang="en-US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(HDD 20Gb </a:t>
            </a:r>
            <a:r>
              <a:rPr lang="ko-KR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이상</a:t>
            </a:r>
            <a:r>
              <a:rPr lang="en-US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, RAM 4Gb </a:t>
            </a:r>
            <a:r>
              <a:rPr lang="ko-KR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이상</a:t>
            </a:r>
            <a:r>
              <a:rPr lang="en-US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, CPU 2GHz 2Core </a:t>
            </a:r>
            <a:r>
              <a:rPr lang="ko-KR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이상</a:t>
            </a:r>
            <a:r>
              <a:rPr lang="en-US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)</a:t>
            </a:r>
            <a:endParaRPr lang="ko-KR" altLang="ko-KR" sz="1100" kern="100" dirty="0">
              <a:highlight>
                <a:srgbClr val="FFFFFF"/>
              </a:highlight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- </a:t>
            </a:r>
            <a:r>
              <a:rPr lang="ko-KR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오픈소스 사용정보</a:t>
            </a:r>
            <a:r>
              <a:rPr lang="en-US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: Node.js v16 </a:t>
            </a:r>
            <a:r>
              <a:rPr lang="ko-KR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이상</a:t>
            </a:r>
            <a:r>
              <a:rPr lang="en-US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, PM2 v5 </a:t>
            </a:r>
            <a:r>
              <a:rPr lang="ko-KR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이상</a:t>
            </a:r>
            <a:r>
              <a:rPr lang="en-US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, MySQL Community v8 </a:t>
            </a:r>
            <a:r>
              <a:rPr lang="ko-KR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이상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endParaRPr lang="en-US" altLang="ko-KR" sz="1100" kern="100" dirty="0">
              <a:highlight>
                <a:srgbClr val="FFFFFF"/>
              </a:highlight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 </a:t>
            </a:r>
            <a:endParaRPr lang="ko-KR" altLang="ko-KR" sz="1100" kern="100" dirty="0">
              <a:highlight>
                <a:srgbClr val="FFFFFF"/>
              </a:highlight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 </a:t>
            </a:r>
            <a:endParaRPr lang="ko-KR" altLang="ko-KR" sz="1100" kern="100" dirty="0">
              <a:highlight>
                <a:srgbClr val="FFFFFF"/>
              </a:highlight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145587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C4DC958-4778-AF03-57A0-D446EDDE1D70}"/>
              </a:ext>
            </a:extLst>
          </p:cNvPr>
          <p:cNvSpPr/>
          <p:nvPr/>
        </p:nvSpPr>
        <p:spPr>
          <a:xfrm>
            <a:off x="0" y="0"/>
            <a:ext cx="12192000" cy="1181099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BD80AD2-C6E7-F39A-76B2-A3FBE3B499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6976" y="489737"/>
            <a:ext cx="10361366" cy="591746"/>
          </a:xfrm>
        </p:spPr>
        <p:txBody>
          <a:bodyPr>
            <a:norm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마</a:t>
            </a:r>
            <a:r>
              <a:rPr lang="en-US" altLang="ko-KR" sz="2400" b="1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. </a:t>
            </a:r>
            <a:r>
              <a:rPr lang="ko-KR" altLang="en-US" sz="2400" b="1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기타정보</a:t>
            </a:r>
            <a:endParaRPr lang="ko-KR" altLang="en-US" sz="2400" dirty="0">
              <a:solidFill>
                <a:srgbClr val="EF6262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3A4D07A-476F-C75B-1AD4-B79BA2E55C0A}"/>
              </a:ext>
            </a:extLst>
          </p:cNvPr>
          <p:cNvSpPr/>
          <p:nvPr/>
        </p:nvSpPr>
        <p:spPr>
          <a:xfrm>
            <a:off x="2" y="1181099"/>
            <a:ext cx="1702964" cy="5676901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5F7907F-F61F-C825-00F3-7D861E7434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960" y="1339851"/>
            <a:ext cx="1506815" cy="4648199"/>
          </a:xfrm>
        </p:spPr>
        <p:txBody>
          <a:bodyPr>
            <a:noAutofit/>
          </a:bodyPr>
          <a:lstStyle/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가</a:t>
            </a:r>
            <a:r>
              <a:rPr lang="en-US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 </a:t>
            </a: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개요</a:t>
            </a:r>
          </a:p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r>
              <a:rPr lang="ko-KR" altLang="en-US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나</a:t>
            </a:r>
            <a:r>
              <a:rPr lang="en-US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 </a:t>
            </a:r>
            <a:r>
              <a:rPr lang="ko-KR" altLang="en-US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커스터마이징</a:t>
            </a:r>
            <a:endParaRPr lang="ko-KR" altLang="ko-KR" sz="1000" b="1" kern="100" dirty="0">
              <a:solidFill>
                <a:schemeClr val="bg1"/>
              </a:solidFill>
              <a:effectLst/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다</a:t>
            </a:r>
            <a:r>
              <a:rPr lang="en-US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 </a:t>
            </a: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설치</a:t>
            </a:r>
            <a:endParaRPr lang="en-US" altLang="ko-KR" sz="1000" b="1" kern="100" dirty="0">
              <a:solidFill>
                <a:schemeClr val="bg1"/>
              </a:solidFill>
              <a:effectLst/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라</a:t>
            </a:r>
            <a:r>
              <a:rPr lang="en-US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 </a:t>
            </a: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관리자 웹사이트</a:t>
            </a:r>
            <a:endParaRPr lang="en-US" altLang="ko-KR" sz="1000" b="1" kern="100" dirty="0">
              <a:solidFill>
                <a:schemeClr val="bg1"/>
              </a:solidFill>
              <a:effectLst/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마</a:t>
            </a:r>
            <a:r>
              <a:rPr lang="en-US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 </a:t>
            </a: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기타정보</a:t>
            </a:r>
            <a:endParaRPr lang="en-US" altLang="ko-KR" sz="1000" b="1" kern="100" dirty="0">
              <a:solidFill>
                <a:schemeClr val="bg1"/>
              </a:solidFill>
              <a:effectLst/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01. </a:t>
            </a:r>
            <a:r>
              <a:rPr lang="ko-KR" altLang="ko-KR" sz="800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제품정보</a:t>
            </a:r>
          </a:p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02. </a:t>
            </a:r>
            <a:r>
              <a:rPr lang="ko-KR" altLang="ko-KR" sz="800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라이센스 및 공급자</a:t>
            </a:r>
          </a:p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03. </a:t>
            </a:r>
            <a:r>
              <a:rPr lang="ko-KR" altLang="ko-KR" sz="800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기술정보</a:t>
            </a:r>
          </a:p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04. </a:t>
            </a:r>
            <a:r>
              <a:rPr lang="ko-KR" altLang="ko-KR" sz="800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지원정보</a:t>
            </a:r>
          </a:p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05. </a:t>
            </a:r>
            <a:r>
              <a:rPr lang="ko-KR" altLang="ko-KR" sz="800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커스터마이징</a:t>
            </a:r>
            <a:r>
              <a:rPr lang="en-US" altLang="ko-KR" sz="800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/</a:t>
            </a:r>
            <a:r>
              <a:rPr lang="ko-KR" altLang="ko-KR" sz="800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설치</a:t>
            </a:r>
            <a:endParaRPr lang="en-US" altLang="ko-KR" sz="800" kern="100" dirty="0">
              <a:solidFill>
                <a:schemeClr val="bg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06. </a:t>
            </a:r>
            <a:r>
              <a:rPr lang="ko-KR" altLang="en-US" sz="800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제품구성</a:t>
            </a:r>
            <a:endParaRPr lang="en-US" altLang="ko-KR" sz="800" kern="100" dirty="0">
              <a:solidFill>
                <a:schemeClr val="bg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07. </a:t>
            </a:r>
            <a:r>
              <a:rPr lang="ko-KR" altLang="en-US" sz="800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운영기록</a:t>
            </a:r>
            <a:endParaRPr lang="en-US" altLang="ko-KR" sz="800" kern="100" dirty="0">
              <a:solidFill>
                <a:schemeClr val="bg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08. </a:t>
            </a:r>
            <a:r>
              <a:rPr lang="ko-KR" altLang="en-US" sz="800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백업</a:t>
            </a:r>
            <a:r>
              <a:rPr lang="en-US" altLang="ko-KR" sz="800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/</a:t>
            </a:r>
            <a:r>
              <a:rPr lang="ko-KR" altLang="en-US" sz="800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복구</a:t>
            </a:r>
            <a:endParaRPr lang="en-US" altLang="ko-KR" sz="800" kern="100" dirty="0">
              <a:solidFill>
                <a:schemeClr val="bg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09. </a:t>
            </a:r>
            <a:r>
              <a:rPr lang="ko-KR" altLang="en-US" sz="800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오류해결 </a:t>
            </a:r>
            <a:r>
              <a:rPr lang="en-US" altLang="ko-KR" sz="800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FAQ</a:t>
            </a:r>
          </a:p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endParaRPr lang="en-US" altLang="ko-KR" sz="800" kern="100" dirty="0">
              <a:solidFill>
                <a:schemeClr val="bg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endParaRPr lang="en-US" altLang="ko-KR" sz="800" kern="100" dirty="0">
              <a:solidFill>
                <a:schemeClr val="bg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endParaRPr lang="en-US" altLang="ko-KR" sz="800" kern="100" dirty="0">
              <a:solidFill>
                <a:schemeClr val="bg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endParaRPr lang="ko-KR" altLang="ko-KR" sz="800" kern="100" dirty="0">
              <a:solidFill>
                <a:schemeClr val="bg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Bef>
                <a:spcPts val="600"/>
              </a:spcBef>
            </a:pPr>
            <a:endParaRPr lang="ko-KR" altLang="en-US" sz="1100" dirty="0"/>
          </a:p>
        </p:txBody>
      </p:sp>
      <p:sp>
        <p:nvSpPr>
          <p:cNvPr id="26" name="제목 1">
            <a:extLst>
              <a:ext uri="{FF2B5EF4-FFF2-40B4-BE49-F238E27FC236}">
                <a16:creationId xmlns:a16="http://schemas.microsoft.com/office/drawing/2014/main" id="{1C7E4F99-26FF-880C-C2B2-0CD2B97862FC}"/>
              </a:ext>
            </a:extLst>
          </p:cNvPr>
          <p:cNvSpPr txBox="1">
            <a:spLocks/>
          </p:cNvSpPr>
          <p:nvPr/>
        </p:nvSpPr>
        <p:spPr>
          <a:xfrm>
            <a:off x="8557693" y="125376"/>
            <a:ext cx="3522345" cy="2837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ko-KR" altLang="en-US" sz="1200" dirty="0" err="1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노드브레이커</a:t>
            </a:r>
            <a:r>
              <a:rPr lang="ko-KR" altLang="en-US" sz="12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</a:t>
            </a:r>
            <a:r>
              <a:rPr lang="en-US" altLang="ko-KR" sz="12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1.0 </a:t>
            </a:r>
            <a:r>
              <a:rPr lang="ko-KR" altLang="en-US" sz="12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취급설명서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ED190D9-F8A8-8AA6-1D91-0DEA02DEB670}"/>
              </a:ext>
            </a:extLst>
          </p:cNvPr>
          <p:cNvSpPr/>
          <p:nvPr/>
        </p:nvSpPr>
        <p:spPr>
          <a:xfrm>
            <a:off x="10192624" y="1181099"/>
            <a:ext cx="1999376" cy="567690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70E588A6-68C6-AF7F-B429-C132FE911FEF}"/>
              </a:ext>
            </a:extLst>
          </p:cNvPr>
          <p:cNvGrpSpPr/>
          <p:nvPr/>
        </p:nvGrpSpPr>
        <p:grpSpPr>
          <a:xfrm>
            <a:off x="-5856" y="0"/>
            <a:ext cx="1708822" cy="1166870"/>
            <a:chOff x="-5856" y="0"/>
            <a:chExt cx="1708822" cy="1166870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6CF3E6EF-88B4-89D3-C98C-3B1911663639}"/>
                </a:ext>
              </a:extLst>
            </p:cNvPr>
            <p:cNvSpPr/>
            <p:nvPr/>
          </p:nvSpPr>
          <p:spPr>
            <a:xfrm>
              <a:off x="2" y="0"/>
              <a:ext cx="1702964" cy="116687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997A2AEF-0868-DEC3-AC8E-D07C957C3A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856" y="352641"/>
              <a:ext cx="1205483" cy="502761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8B22CE25-5998-1180-42CB-A9CDE483DDBC}"/>
              </a:ext>
            </a:extLst>
          </p:cNvPr>
          <p:cNvSpPr txBox="1"/>
          <p:nvPr/>
        </p:nvSpPr>
        <p:spPr>
          <a:xfrm>
            <a:off x="1890124" y="1352263"/>
            <a:ext cx="8038451" cy="1400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04. </a:t>
            </a:r>
            <a:r>
              <a:rPr lang="ko-KR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지원정보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- </a:t>
            </a:r>
            <a:r>
              <a:rPr lang="ko-KR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별도의 계약을 통해</a:t>
            </a:r>
            <a:r>
              <a:rPr lang="en-US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24</a:t>
            </a:r>
            <a:r>
              <a:rPr lang="ko-KR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시간 </a:t>
            </a:r>
            <a:r>
              <a:rPr lang="ko-KR" altLang="ko-KR" sz="1100" kern="100" dirty="0" err="1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무중단</a:t>
            </a:r>
            <a:r>
              <a:rPr lang="ko-KR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서비스를 위한 모든 인적</a:t>
            </a:r>
            <a:r>
              <a:rPr lang="en-US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, </a:t>
            </a:r>
            <a:r>
              <a:rPr lang="ko-KR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기술적 지원 가능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- </a:t>
            </a:r>
            <a:r>
              <a:rPr lang="ko-KR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기본 기능 외에 고객의 필요에 맞춘 마이크로 </a:t>
            </a:r>
            <a:r>
              <a:rPr lang="ko-KR" altLang="ko-KR" sz="1100" kern="100" dirty="0" err="1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애드온</a:t>
            </a:r>
            <a:r>
              <a:rPr lang="ko-KR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서비스 추가 가능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- AWS</a:t>
            </a:r>
            <a:r>
              <a:rPr lang="ko-KR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와 같은 클라우드 환경 구축</a:t>
            </a:r>
            <a:r>
              <a:rPr lang="en-US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/</a:t>
            </a:r>
            <a:r>
              <a:rPr lang="ko-KR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설치 지원</a:t>
            </a:r>
            <a:r>
              <a:rPr lang="en-US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 </a:t>
            </a:r>
            <a:endParaRPr lang="ko-KR" altLang="ko-KR" sz="1100" kern="100" dirty="0">
              <a:highlight>
                <a:srgbClr val="FFFFFF"/>
              </a:highlight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 </a:t>
            </a:r>
            <a:endParaRPr lang="ko-KR" altLang="ko-KR" sz="1100" kern="100" dirty="0">
              <a:highlight>
                <a:srgbClr val="FFFFFF"/>
              </a:highlight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</p:txBody>
      </p:sp>
      <p:sp>
        <p:nvSpPr>
          <p:cNvPr id="17" name="순서도: 수행의 시작/종료 16">
            <a:extLst>
              <a:ext uri="{FF2B5EF4-FFF2-40B4-BE49-F238E27FC236}">
                <a16:creationId xmlns:a16="http://schemas.microsoft.com/office/drawing/2014/main" id="{07544E02-C16F-36CF-F7F7-23635CD996E7}"/>
              </a:ext>
            </a:extLst>
          </p:cNvPr>
          <p:cNvSpPr/>
          <p:nvPr/>
        </p:nvSpPr>
        <p:spPr>
          <a:xfrm>
            <a:off x="202355" y="3092135"/>
            <a:ext cx="1298535" cy="617716"/>
          </a:xfrm>
          <a:prstGeom prst="flowChartTerminator">
            <a:avLst/>
          </a:prstGeom>
          <a:noFill/>
          <a:ln w="28575">
            <a:solidFill>
              <a:srgbClr val="EF62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465693D-C815-7EA0-F956-7C241E6EDAB9}"/>
              </a:ext>
            </a:extLst>
          </p:cNvPr>
          <p:cNvSpPr txBox="1"/>
          <p:nvPr/>
        </p:nvSpPr>
        <p:spPr>
          <a:xfrm>
            <a:off x="1890124" y="2752903"/>
            <a:ext cx="8038451" cy="1968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05. </a:t>
            </a:r>
            <a:r>
              <a:rPr lang="ko-KR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커스터마이징</a:t>
            </a:r>
            <a:r>
              <a:rPr lang="en-US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/</a:t>
            </a:r>
            <a:r>
              <a:rPr lang="ko-KR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설치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- API </a:t>
            </a:r>
            <a:r>
              <a:rPr lang="ko-KR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시스템의 핵심은 호스트 서비스와의 연계 및 최적화이므로</a:t>
            </a:r>
            <a:r>
              <a:rPr lang="en-US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, </a:t>
            </a:r>
            <a:r>
              <a:rPr lang="ko-KR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반드시 개발사의 커스터마이징을 필요로 합니다</a:t>
            </a:r>
            <a:r>
              <a:rPr lang="en-US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</a:t>
            </a:r>
            <a:endParaRPr lang="ko-KR" altLang="ko-KR" sz="1100" kern="100" dirty="0">
              <a:highlight>
                <a:srgbClr val="FFFFFF"/>
              </a:highlight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- </a:t>
            </a:r>
            <a:r>
              <a:rPr lang="ko-KR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커스터마이징</a:t>
            </a:r>
            <a:r>
              <a:rPr lang="en-US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, </a:t>
            </a:r>
            <a:r>
              <a:rPr lang="ko-KR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설치</a:t>
            </a:r>
            <a:r>
              <a:rPr lang="en-US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, </a:t>
            </a:r>
            <a:r>
              <a:rPr lang="ko-KR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테스트</a:t>
            </a:r>
            <a:r>
              <a:rPr lang="en-US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, </a:t>
            </a:r>
            <a:r>
              <a:rPr lang="ko-KR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초기 운영에 대한 완벽한 지원을 보장합니다</a:t>
            </a:r>
            <a:r>
              <a:rPr lang="en-US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</a:t>
            </a:r>
            <a:endParaRPr lang="ko-KR" altLang="ko-KR" sz="1100" kern="100" dirty="0">
              <a:highlight>
                <a:srgbClr val="FFFFFF"/>
              </a:highlight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- </a:t>
            </a:r>
            <a:r>
              <a:rPr lang="ko-KR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복사본을 여러 서버에 이식하는 것은 별도의 라이센스 사용계약이 필요 합니다</a:t>
            </a:r>
            <a:r>
              <a:rPr lang="en-US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</a:t>
            </a:r>
            <a:endParaRPr lang="ko-KR" altLang="ko-KR" sz="1100" kern="100" dirty="0">
              <a:highlight>
                <a:srgbClr val="FFFFFF"/>
              </a:highlight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- </a:t>
            </a:r>
            <a:r>
              <a:rPr lang="ko-KR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허용된 범위의 설정</a:t>
            </a:r>
            <a:r>
              <a:rPr lang="en-US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</a:t>
            </a:r>
            <a:r>
              <a:rPr lang="ko-KR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값 변경 외에</a:t>
            </a:r>
            <a:r>
              <a:rPr lang="en-US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, </a:t>
            </a:r>
            <a:r>
              <a:rPr lang="ko-KR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프로그램을 임의로 수정하여 재사용할 수 없습니다</a:t>
            </a:r>
            <a:r>
              <a:rPr lang="en-US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 </a:t>
            </a:r>
            <a:endParaRPr lang="ko-KR" altLang="ko-KR" sz="1100" kern="100" dirty="0">
              <a:highlight>
                <a:srgbClr val="FFFFFF"/>
              </a:highlight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 </a:t>
            </a:r>
            <a:endParaRPr lang="ko-KR" altLang="ko-KR" sz="1100" kern="100" dirty="0">
              <a:highlight>
                <a:srgbClr val="FFFFFF"/>
              </a:highlight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19CCB85-C000-1AA5-6F9B-EE5B0EB4466C}"/>
              </a:ext>
            </a:extLst>
          </p:cNvPr>
          <p:cNvSpPr txBox="1"/>
          <p:nvPr/>
        </p:nvSpPr>
        <p:spPr>
          <a:xfrm>
            <a:off x="1890123" y="4411210"/>
            <a:ext cx="8038451" cy="1393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06. </a:t>
            </a:r>
            <a:r>
              <a:rPr lang="ko-KR" altLang="en-US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제품구성</a:t>
            </a:r>
            <a:endParaRPr lang="ko-KR" altLang="ko-KR" sz="1100" kern="100" dirty="0">
              <a:highlight>
                <a:srgbClr val="FFFFFF"/>
              </a:highlight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- </a:t>
            </a:r>
            <a:r>
              <a:rPr lang="ko-KR" altLang="en-US" sz="1100" kern="100" dirty="0" err="1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노드브레이커는</a:t>
            </a:r>
            <a:r>
              <a:rPr lang="ko-KR" altLang="en-US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제품설명서</a:t>
            </a:r>
            <a:r>
              <a:rPr lang="en-US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, </a:t>
            </a:r>
            <a:r>
              <a:rPr lang="ko-KR" altLang="en-US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취급설명서와 </a:t>
            </a:r>
            <a:r>
              <a:rPr lang="ko-KR" altLang="en-US" sz="1100" kern="100" dirty="0" err="1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커스터마이징된</a:t>
            </a:r>
            <a:r>
              <a:rPr lang="ko-KR" altLang="en-US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프로그램</a:t>
            </a:r>
            <a:r>
              <a:rPr lang="en-US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, DB </a:t>
            </a:r>
            <a:r>
              <a:rPr lang="ko-KR" altLang="en-US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등으로 구성됩니다</a:t>
            </a:r>
            <a:r>
              <a:rPr lang="en-US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</a:t>
            </a:r>
            <a:endParaRPr lang="ko-KR" altLang="ko-KR" sz="1100" kern="100" dirty="0">
              <a:highlight>
                <a:srgbClr val="FFFFFF"/>
              </a:highlight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- </a:t>
            </a:r>
            <a:r>
              <a:rPr lang="ko-KR" altLang="en-US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설치된 프로그램의 최상위 디렉토리에는 각 물리서버에 맞게 조정된</a:t>
            </a:r>
            <a:endParaRPr lang="en-US" altLang="ko-KR" sz="1100" kern="100" dirty="0">
              <a:highlight>
                <a:srgbClr val="FFFFFF"/>
              </a:highlight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 bashrc.txt(</a:t>
            </a:r>
            <a:r>
              <a:rPr lang="ko-KR" altLang="en-US" sz="1100" kern="100" dirty="0" err="1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단축어설명</a:t>
            </a:r>
            <a:r>
              <a:rPr lang="en-US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)</a:t>
            </a:r>
            <a:r>
              <a:rPr lang="ko-KR" altLang="en-US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와 </a:t>
            </a:r>
            <a:r>
              <a:rPr lang="en-US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install.txt(</a:t>
            </a:r>
            <a:r>
              <a:rPr lang="ko-KR" altLang="en-US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프로그램 파일설명</a:t>
            </a:r>
            <a:r>
              <a:rPr lang="en-US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)</a:t>
            </a:r>
            <a:r>
              <a:rPr lang="ko-KR" altLang="en-US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이</a:t>
            </a:r>
            <a:r>
              <a:rPr lang="en-US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</a:t>
            </a:r>
            <a:r>
              <a:rPr lang="ko-KR" altLang="en-US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별도로 저장되어 있습니다</a:t>
            </a:r>
            <a:r>
              <a:rPr lang="en-US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ko-KR" altLang="ko-KR" sz="1100" kern="100" dirty="0">
              <a:highlight>
                <a:srgbClr val="FFFFFF"/>
              </a:highlight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826357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C4DC958-4778-AF03-57A0-D446EDDE1D70}"/>
              </a:ext>
            </a:extLst>
          </p:cNvPr>
          <p:cNvSpPr/>
          <p:nvPr/>
        </p:nvSpPr>
        <p:spPr>
          <a:xfrm>
            <a:off x="0" y="0"/>
            <a:ext cx="12192000" cy="1181099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BD80AD2-C6E7-F39A-76B2-A3FBE3B499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6976" y="489737"/>
            <a:ext cx="10361366" cy="591746"/>
          </a:xfrm>
        </p:spPr>
        <p:txBody>
          <a:bodyPr>
            <a:norm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마</a:t>
            </a:r>
            <a:r>
              <a:rPr lang="en-US" altLang="ko-KR" sz="2400" b="1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. </a:t>
            </a:r>
            <a:r>
              <a:rPr lang="ko-KR" altLang="en-US" sz="2400" b="1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기타정보</a:t>
            </a:r>
            <a:endParaRPr lang="ko-KR" altLang="en-US" sz="2400" dirty="0">
              <a:solidFill>
                <a:srgbClr val="EF6262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3A4D07A-476F-C75B-1AD4-B79BA2E55C0A}"/>
              </a:ext>
            </a:extLst>
          </p:cNvPr>
          <p:cNvSpPr/>
          <p:nvPr/>
        </p:nvSpPr>
        <p:spPr>
          <a:xfrm>
            <a:off x="2" y="1181099"/>
            <a:ext cx="1702964" cy="5676901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5F7907F-F61F-C825-00F3-7D861E7434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960" y="1339851"/>
            <a:ext cx="1506815" cy="4648199"/>
          </a:xfrm>
        </p:spPr>
        <p:txBody>
          <a:bodyPr>
            <a:noAutofit/>
          </a:bodyPr>
          <a:lstStyle/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가</a:t>
            </a:r>
            <a:r>
              <a:rPr lang="en-US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 </a:t>
            </a: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개요</a:t>
            </a:r>
          </a:p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r>
              <a:rPr lang="ko-KR" altLang="en-US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나</a:t>
            </a:r>
            <a:r>
              <a:rPr lang="en-US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 </a:t>
            </a:r>
            <a:r>
              <a:rPr lang="ko-KR" altLang="en-US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커스터마이징</a:t>
            </a:r>
            <a:endParaRPr lang="ko-KR" altLang="ko-KR" sz="1000" b="1" kern="100" dirty="0">
              <a:solidFill>
                <a:schemeClr val="bg1"/>
              </a:solidFill>
              <a:effectLst/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다</a:t>
            </a:r>
            <a:r>
              <a:rPr lang="en-US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 </a:t>
            </a: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설치</a:t>
            </a:r>
            <a:endParaRPr lang="en-US" altLang="ko-KR" sz="1000" b="1" kern="100" dirty="0">
              <a:solidFill>
                <a:schemeClr val="bg1"/>
              </a:solidFill>
              <a:effectLst/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라</a:t>
            </a:r>
            <a:r>
              <a:rPr lang="en-US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 </a:t>
            </a: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관리자 웹사이트</a:t>
            </a:r>
            <a:endParaRPr lang="en-US" altLang="ko-KR" sz="1000" b="1" kern="100" dirty="0">
              <a:solidFill>
                <a:schemeClr val="bg1"/>
              </a:solidFill>
              <a:effectLst/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마</a:t>
            </a:r>
            <a:r>
              <a:rPr lang="en-US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 </a:t>
            </a: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기타정보</a:t>
            </a:r>
            <a:endParaRPr lang="en-US" altLang="ko-KR" sz="1000" b="1" kern="100" dirty="0">
              <a:solidFill>
                <a:schemeClr val="bg1"/>
              </a:solidFill>
              <a:effectLst/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01. </a:t>
            </a:r>
            <a:r>
              <a:rPr lang="ko-KR" altLang="ko-KR" sz="800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제품정보</a:t>
            </a:r>
          </a:p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02. </a:t>
            </a:r>
            <a:r>
              <a:rPr lang="ko-KR" altLang="ko-KR" sz="800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라이센스 및 공급자</a:t>
            </a:r>
          </a:p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03. </a:t>
            </a:r>
            <a:r>
              <a:rPr lang="ko-KR" altLang="ko-KR" sz="800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기술정보</a:t>
            </a:r>
          </a:p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04. </a:t>
            </a:r>
            <a:r>
              <a:rPr lang="ko-KR" altLang="ko-KR" sz="800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지원정보</a:t>
            </a:r>
          </a:p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05. </a:t>
            </a:r>
            <a:r>
              <a:rPr lang="ko-KR" altLang="ko-KR" sz="800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커스터마이징</a:t>
            </a:r>
            <a:r>
              <a:rPr lang="en-US" altLang="ko-KR" sz="800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/</a:t>
            </a:r>
            <a:r>
              <a:rPr lang="ko-KR" altLang="ko-KR" sz="800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설치</a:t>
            </a:r>
            <a:endParaRPr lang="en-US" altLang="ko-KR" sz="800" kern="100" dirty="0">
              <a:solidFill>
                <a:schemeClr val="bg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06. </a:t>
            </a:r>
            <a:r>
              <a:rPr lang="ko-KR" altLang="en-US" sz="800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제품구성</a:t>
            </a:r>
            <a:endParaRPr lang="en-US" altLang="ko-KR" sz="800" kern="100" dirty="0">
              <a:solidFill>
                <a:schemeClr val="bg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07. </a:t>
            </a:r>
            <a:r>
              <a:rPr lang="ko-KR" altLang="en-US" sz="800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운영기록</a:t>
            </a:r>
            <a:endParaRPr lang="en-US" altLang="ko-KR" sz="800" kern="100" dirty="0">
              <a:solidFill>
                <a:schemeClr val="bg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08. </a:t>
            </a:r>
            <a:r>
              <a:rPr lang="ko-KR" altLang="en-US" sz="800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백업</a:t>
            </a:r>
            <a:r>
              <a:rPr lang="en-US" altLang="ko-KR" sz="800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/</a:t>
            </a:r>
            <a:r>
              <a:rPr lang="ko-KR" altLang="en-US" sz="800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복구</a:t>
            </a:r>
            <a:endParaRPr lang="en-US" altLang="ko-KR" sz="800" kern="100" dirty="0">
              <a:solidFill>
                <a:schemeClr val="bg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09. </a:t>
            </a:r>
            <a:r>
              <a:rPr lang="ko-KR" altLang="en-US" sz="800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오류해결 </a:t>
            </a:r>
            <a:r>
              <a:rPr lang="en-US" altLang="ko-KR" sz="800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FAQ</a:t>
            </a:r>
          </a:p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endParaRPr lang="en-US" altLang="ko-KR" sz="800" kern="100" dirty="0">
              <a:solidFill>
                <a:schemeClr val="bg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endParaRPr lang="en-US" altLang="ko-KR" sz="800" kern="100" dirty="0">
              <a:solidFill>
                <a:schemeClr val="bg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endParaRPr lang="ko-KR" altLang="ko-KR" sz="800" kern="100" dirty="0">
              <a:solidFill>
                <a:schemeClr val="bg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Bef>
                <a:spcPts val="600"/>
              </a:spcBef>
            </a:pPr>
            <a:endParaRPr lang="ko-KR" altLang="en-US" sz="1100" dirty="0"/>
          </a:p>
        </p:txBody>
      </p:sp>
      <p:sp>
        <p:nvSpPr>
          <p:cNvPr id="26" name="제목 1">
            <a:extLst>
              <a:ext uri="{FF2B5EF4-FFF2-40B4-BE49-F238E27FC236}">
                <a16:creationId xmlns:a16="http://schemas.microsoft.com/office/drawing/2014/main" id="{1C7E4F99-26FF-880C-C2B2-0CD2B97862FC}"/>
              </a:ext>
            </a:extLst>
          </p:cNvPr>
          <p:cNvSpPr txBox="1">
            <a:spLocks/>
          </p:cNvSpPr>
          <p:nvPr/>
        </p:nvSpPr>
        <p:spPr>
          <a:xfrm>
            <a:off x="8557693" y="125376"/>
            <a:ext cx="3522345" cy="2837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ko-KR" altLang="en-US" sz="1200" dirty="0" err="1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노드브레이커</a:t>
            </a:r>
            <a:r>
              <a:rPr lang="ko-KR" altLang="en-US" sz="12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</a:t>
            </a:r>
            <a:r>
              <a:rPr lang="en-US" altLang="ko-KR" sz="12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1.0 </a:t>
            </a:r>
            <a:r>
              <a:rPr lang="ko-KR" altLang="en-US" sz="12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취급설명서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ED190D9-F8A8-8AA6-1D91-0DEA02DEB670}"/>
              </a:ext>
            </a:extLst>
          </p:cNvPr>
          <p:cNvSpPr/>
          <p:nvPr/>
        </p:nvSpPr>
        <p:spPr>
          <a:xfrm>
            <a:off x="10192624" y="1181099"/>
            <a:ext cx="1999376" cy="567690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70E588A6-68C6-AF7F-B429-C132FE911FEF}"/>
              </a:ext>
            </a:extLst>
          </p:cNvPr>
          <p:cNvGrpSpPr/>
          <p:nvPr/>
        </p:nvGrpSpPr>
        <p:grpSpPr>
          <a:xfrm>
            <a:off x="-5856" y="0"/>
            <a:ext cx="1708822" cy="1166870"/>
            <a:chOff x="-5856" y="0"/>
            <a:chExt cx="1708822" cy="1166870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6CF3E6EF-88B4-89D3-C98C-3B1911663639}"/>
                </a:ext>
              </a:extLst>
            </p:cNvPr>
            <p:cNvSpPr/>
            <p:nvPr/>
          </p:nvSpPr>
          <p:spPr>
            <a:xfrm>
              <a:off x="2" y="0"/>
              <a:ext cx="1702964" cy="116687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997A2AEF-0868-DEC3-AC8E-D07C957C3A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856" y="352641"/>
              <a:ext cx="1205483" cy="502761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8B22CE25-5998-1180-42CB-A9CDE483DDBC}"/>
              </a:ext>
            </a:extLst>
          </p:cNvPr>
          <p:cNvSpPr txBox="1"/>
          <p:nvPr/>
        </p:nvSpPr>
        <p:spPr>
          <a:xfrm>
            <a:off x="1890124" y="1352263"/>
            <a:ext cx="8038451" cy="16776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07. </a:t>
            </a:r>
            <a:r>
              <a:rPr lang="ko-KR" altLang="en-US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운영기록</a:t>
            </a:r>
            <a:endParaRPr lang="ko-KR" altLang="ko-KR" sz="1100" kern="100" dirty="0">
              <a:highlight>
                <a:srgbClr val="FFFFFF"/>
              </a:highlight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- </a:t>
            </a:r>
            <a:r>
              <a:rPr lang="ko-KR" altLang="en-US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기관 및 관리자가 관리자 웹사이트를 이용할 때</a:t>
            </a:r>
            <a:r>
              <a:rPr lang="en-US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, </a:t>
            </a:r>
            <a:r>
              <a:rPr lang="ko-KR" altLang="en-US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아래와 같은 기록이 </a:t>
            </a:r>
            <a:r>
              <a:rPr lang="en-US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DB</a:t>
            </a:r>
            <a:r>
              <a:rPr lang="ko-KR" altLang="en-US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의 </a:t>
            </a:r>
            <a:r>
              <a:rPr lang="en-US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log </a:t>
            </a:r>
            <a:r>
              <a:rPr lang="ko-KR" altLang="en-US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테이블 남겨집니다</a:t>
            </a:r>
            <a:r>
              <a:rPr lang="en-US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- </a:t>
            </a:r>
            <a:r>
              <a:rPr lang="ko-KR" altLang="en-US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기록내용은 로그인 및 로그인 실패 기록</a:t>
            </a:r>
            <a:r>
              <a:rPr lang="en-US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, </a:t>
            </a:r>
            <a:r>
              <a:rPr lang="ko-KR" altLang="en-US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클라이언트 </a:t>
            </a:r>
            <a:r>
              <a:rPr lang="en-US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IP, </a:t>
            </a:r>
            <a:r>
              <a:rPr lang="ko-KR" altLang="en-US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시도시각</a:t>
            </a:r>
            <a:endParaRPr lang="en-US" altLang="ko-KR" sz="1100" kern="100" dirty="0">
              <a:highlight>
                <a:srgbClr val="FFFFFF"/>
              </a:highlight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- </a:t>
            </a:r>
            <a:r>
              <a:rPr lang="ko-KR" altLang="en-US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방문한 메뉴 및 페이지명</a:t>
            </a:r>
            <a:r>
              <a:rPr lang="en-US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, </a:t>
            </a:r>
            <a:r>
              <a:rPr lang="ko-KR" altLang="en-US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방문시각</a:t>
            </a:r>
            <a:endParaRPr lang="en-US" altLang="ko-KR" sz="1100" kern="100" dirty="0">
              <a:highlight>
                <a:srgbClr val="FFFFFF"/>
              </a:highlight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- log </a:t>
            </a:r>
            <a:r>
              <a:rPr lang="ko-KR" altLang="en-US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테이블의 구조는 프로그램 </a:t>
            </a:r>
            <a:r>
              <a:rPr lang="ko-KR" altLang="en-US" sz="1100" kern="100" dirty="0" err="1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설치시</a:t>
            </a:r>
            <a:r>
              <a:rPr lang="ko-KR" altLang="en-US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제공되는 </a:t>
            </a:r>
            <a:r>
              <a:rPr lang="en-US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nb_10.sql </a:t>
            </a:r>
            <a:r>
              <a:rPr lang="ko-KR" altLang="en-US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스키마 파일을 참고하세요</a:t>
            </a:r>
            <a:r>
              <a:rPr lang="en-US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</a:t>
            </a:r>
            <a:endParaRPr lang="ko-KR" altLang="ko-KR" sz="1100" kern="100" dirty="0">
              <a:highlight>
                <a:srgbClr val="FFFFFF"/>
              </a:highlight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 </a:t>
            </a:r>
            <a:endParaRPr lang="ko-KR" altLang="ko-KR" sz="1100" kern="100" dirty="0">
              <a:highlight>
                <a:srgbClr val="FFFFFF"/>
              </a:highlight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</p:txBody>
      </p:sp>
      <p:sp>
        <p:nvSpPr>
          <p:cNvPr id="17" name="순서도: 수행의 시작/종료 16">
            <a:extLst>
              <a:ext uri="{FF2B5EF4-FFF2-40B4-BE49-F238E27FC236}">
                <a16:creationId xmlns:a16="http://schemas.microsoft.com/office/drawing/2014/main" id="{07544E02-C16F-36CF-F7F7-23635CD996E7}"/>
              </a:ext>
            </a:extLst>
          </p:cNvPr>
          <p:cNvSpPr/>
          <p:nvPr/>
        </p:nvSpPr>
        <p:spPr>
          <a:xfrm>
            <a:off x="202355" y="3677334"/>
            <a:ext cx="1298535" cy="421019"/>
          </a:xfrm>
          <a:prstGeom prst="flowChartTerminator">
            <a:avLst/>
          </a:prstGeom>
          <a:noFill/>
          <a:ln w="28575">
            <a:solidFill>
              <a:srgbClr val="EF62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2E621BE-3E2E-0A2E-ECFD-E58B3120E7B2}"/>
              </a:ext>
            </a:extLst>
          </p:cNvPr>
          <p:cNvSpPr txBox="1"/>
          <p:nvPr/>
        </p:nvSpPr>
        <p:spPr>
          <a:xfrm>
            <a:off x="1952097" y="3029902"/>
            <a:ext cx="8038451" cy="3663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08. </a:t>
            </a:r>
            <a:r>
              <a:rPr lang="ko-KR" altLang="en-US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백업</a:t>
            </a:r>
            <a:r>
              <a:rPr lang="en-US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/</a:t>
            </a:r>
            <a:r>
              <a:rPr lang="ko-KR" altLang="en-US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복구</a:t>
            </a:r>
            <a:endParaRPr lang="ko-KR" altLang="ko-KR" sz="1100" kern="100" dirty="0">
              <a:highlight>
                <a:srgbClr val="FFFFFF"/>
              </a:highlight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- </a:t>
            </a:r>
            <a:r>
              <a:rPr lang="ko-KR" altLang="en-US" sz="1100" kern="100" dirty="0" err="1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노드브레이커</a:t>
            </a:r>
            <a:r>
              <a:rPr lang="ko-KR" altLang="en-US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시스템 상태를 유지하는 데에 가장 중요한 파일은 각 물리 서버의 </a:t>
            </a:r>
            <a:r>
              <a:rPr lang="en-US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DATA/</a:t>
            </a:r>
            <a:r>
              <a:rPr lang="en-US" altLang="ko-KR" sz="1100" kern="100" dirty="0" err="1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cfg</a:t>
            </a:r>
            <a:r>
              <a:rPr lang="en-US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/ </a:t>
            </a:r>
            <a:r>
              <a:rPr lang="ko-KR" altLang="en-US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디렉토리에 있는</a:t>
            </a:r>
            <a:endParaRPr lang="en-US" altLang="ko-KR" sz="1100" kern="100" dirty="0">
              <a:highlight>
                <a:srgbClr val="FFFFFF"/>
              </a:highlight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 </a:t>
            </a:r>
            <a:r>
              <a:rPr lang="en-US" altLang="ko-KR" sz="1100" kern="100" dirty="0" err="1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conf.json</a:t>
            </a:r>
            <a:r>
              <a:rPr lang="en-US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, </a:t>
            </a:r>
            <a:r>
              <a:rPr lang="en-US" altLang="ko-KR" sz="1100" kern="100" dirty="0" err="1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apps.json</a:t>
            </a:r>
            <a:r>
              <a:rPr lang="en-US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, </a:t>
            </a:r>
            <a:r>
              <a:rPr lang="en-US" altLang="ko-KR" sz="1100" kern="100" dirty="0" err="1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appRun.json</a:t>
            </a:r>
            <a:r>
              <a:rPr lang="en-US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3</a:t>
            </a:r>
            <a:r>
              <a:rPr lang="ko-KR" altLang="en-US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개의 </a:t>
            </a:r>
            <a:r>
              <a:rPr lang="en-US" altLang="ko-KR" sz="1100" kern="100" dirty="0" err="1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json</a:t>
            </a:r>
            <a:r>
              <a:rPr lang="en-US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</a:t>
            </a:r>
            <a:r>
              <a:rPr lang="ko-KR" altLang="en-US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설정 파일입니다</a:t>
            </a:r>
            <a:r>
              <a:rPr lang="en-US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 (</a:t>
            </a:r>
            <a:r>
              <a:rPr lang="ko-KR" altLang="en-US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물리서버별로 다른 값을 갖고 있습니다</a:t>
            </a:r>
            <a:r>
              <a:rPr lang="en-US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.)</a:t>
            </a:r>
            <a:endParaRPr lang="ko-KR" altLang="ko-KR" sz="1100" kern="100" dirty="0">
              <a:highlight>
                <a:srgbClr val="FFFFFF"/>
              </a:highlight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- </a:t>
            </a:r>
            <a:r>
              <a:rPr lang="ko-KR" altLang="en-US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비지니스 서버가 호스트서버와 업무를 처리할 때 가장 중요한 파일은 각 물리 서버의 </a:t>
            </a:r>
            <a:r>
              <a:rPr lang="en-US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DATA/</a:t>
            </a:r>
            <a:r>
              <a:rPr lang="en-US" altLang="ko-KR" sz="1100" kern="100" dirty="0" err="1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mth</a:t>
            </a:r>
            <a:r>
              <a:rPr lang="en-US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/ </a:t>
            </a:r>
            <a:r>
              <a:rPr lang="ko-KR" altLang="en-US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디렉토리에 있는</a:t>
            </a:r>
            <a:endParaRPr lang="en-US" altLang="ko-KR" sz="1100" kern="100" dirty="0">
              <a:highlight>
                <a:srgbClr val="FFFFFF"/>
              </a:highlight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 </a:t>
            </a:r>
            <a:r>
              <a:rPr lang="ko-KR" altLang="en-US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여러 개의 </a:t>
            </a:r>
            <a:r>
              <a:rPr lang="en-US" altLang="ko-KR" sz="1100" kern="100" dirty="0" err="1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json</a:t>
            </a:r>
            <a:r>
              <a:rPr lang="en-US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</a:t>
            </a:r>
            <a:r>
              <a:rPr lang="ko-KR" altLang="en-US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스키마 파일입니다</a:t>
            </a:r>
            <a:r>
              <a:rPr lang="en-US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</a:t>
            </a:r>
            <a:r>
              <a:rPr lang="ko-KR" altLang="en-US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</a:t>
            </a:r>
            <a:r>
              <a:rPr lang="en-US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(</a:t>
            </a:r>
            <a:r>
              <a:rPr lang="ko-KR" altLang="en-US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물리서버별로 모두 동일한 복사본을 갖고 있습니다</a:t>
            </a:r>
            <a:r>
              <a:rPr lang="en-US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.)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- </a:t>
            </a:r>
            <a:r>
              <a:rPr lang="ko-KR" altLang="en-US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관리자 및 기관들의 회원정보를 비롯한 기타 관리자 웹사이트 정보는 </a:t>
            </a:r>
            <a:r>
              <a:rPr lang="en-US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DB</a:t>
            </a:r>
            <a:r>
              <a:rPr lang="ko-KR" altLang="en-US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에 저장됩니다</a:t>
            </a:r>
            <a:r>
              <a:rPr lang="en-US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- DB</a:t>
            </a:r>
            <a:r>
              <a:rPr lang="ko-KR" altLang="en-US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의 상세한 구조 및 데이터 설명은 프로그램 </a:t>
            </a:r>
            <a:r>
              <a:rPr lang="ko-KR" altLang="en-US" sz="1100" kern="100" dirty="0" err="1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설치시</a:t>
            </a:r>
            <a:r>
              <a:rPr lang="ko-KR" altLang="en-US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제공되는 </a:t>
            </a:r>
            <a:r>
              <a:rPr lang="en-US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nb_10.sql </a:t>
            </a:r>
            <a:r>
              <a:rPr lang="ko-KR" altLang="en-US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스키마 파일을 참고하세요</a:t>
            </a:r>
            <a:r>
              <a:rPr lang="en-US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en-US" altLang="ko-KR" sz="1100" kern="100" dirty="0">
              <a:highlight>
                <a:srgbClr val="FFFFFF"/>
              </a:highlight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- </a:t>
            </a:r>
            <a:r>
              <a:rPr lang="ko-KR" altLang="en-US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예기치 못한 시스템 장애에 대비하여</a:t>
            </a:r>
            <a:r>
              <a:rPr lang="en-US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, </a:t>
            </a:r>
            <a:r>
              <a:rPr lang="ko-KR" altLang="en-US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위의 두 디렉토리에 있는 </a:t>
            </a:r>
            <a:r>
              <a:rPr lang="en-US" altLang="ko-KR" sz="1100" kern="100" dirty="0" err="1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json</a:t>
            </a:r>
            <a:r>
              <a:rPr lang="en-US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</a:t>
            </a:r>
            <a:r>
              <a:rPr lang="ko-KR" altLang="en-US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파일들과 </a:t>
            </a:r>
            <a:r>
              <a:rPr lang="en-US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DB</a:t>
            </a:r>
            <a:r>
              <a:rPr lang="ko-KR" altLang="en-US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를 주기적으로 백업하시기 바랍니다</a:t>
            </a:r>
            <a:r>
              <a:rPr lang="en-US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- </a:t>
            </a:r>
            <a:r>
              <a:rPr lang="ko-KR" altLang="en-US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복구 시에는 위에 설명한 </a:t>
            </a:r>
            <a:r>
              <a:rPr lang="en-US" altLang="ko-KR" sz="1100" kern="100" dirty="0" err="1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json</a:t>
            </a:r>
            <a:r>
              <a:rPr lang="en-US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</a:t>
            </a:r>
            <a:r>
              <a:rPr lang="ko-KR" altLang="en-US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파일들과 </a:t>
            </a:r>
            <a:r>
              <a:rPr lang="en-US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DB </a:t>
            </a:r>
            <a:r>
              <a:rPr lang="ko-KR" altLang="en-US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내용을 각각의 자리에 원복하고 모든 논리 서버를 재시동 하시기 바랍니다</a:t>
            </a:r>
            <a:r>
              <a:rPr lang="en-US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- </a:t>
            </a:r>
            <a:r>
              <a:rPr lang="ko-KR" altLang="en-US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관리자 웹사이트에서 복구가 불가능할 경우</a:t>
            </a:r>
            <a:r>
              <a:rPr lang="en-US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, </a:t>
            </a:r>
            <a:r>
              <a:rPr lang="ko-KR" altLang="en-US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본 설명서의 </a:t>
            </a:r>
            <a:r>
              <a:rPr lang="en-US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“</a:t>
            </a:r>
            <a:r>
              <a:rPr lang="ko-KR" altLang="en-US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다</a:t>
            </a:r>
            <a:r>
              <a:rPr lang="en-US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</a:t>
            </a:r>
            <a:r>
              <a:rPr lang="ko-KR" altLang="en-US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설치 </a:t>
            </a:r>
            <a:r>
              <a:rPr lang="en-US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– 3. </a:t>
            </a:r>
            <a:r>
              <a:rPr lang="ko-KR" altLang="en-US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실행 및 운영</a:t>
            </a:r>
            <a:r>
              <a:rPr lang="en-US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” </a:t>
            </a:r>
            <a:r>
              <a:rPr lang="ko-KR" altLang="en-US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항목을 참고하여</a:t>
            </a:r>
            <a:endParaRPr lang="en-US" altLang="ko-KR" sz="1100" kern="100" dirty="0">
              <a:highlight>
                <a:srgbClr val="FFFFFF"/>
              </a:highlight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</a:t>
            </a:r>
            <a:r>
              <a:rPr lang="ko-KR" altLang="en-US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물리 서버의 </a:t>
            </a:r>
            <a:r>
              <a:rPr lang="en-US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SSH </a:t>
            </a:r>
            <a:r>
              <a:rPr lang="ko-KR" altLang="en-US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콘솔을 통해 복구하시기 바랍니다</a:t>
            </a:r>
            <a:r>
              <a:rPr lang="en-US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</a:t>
            </a:r>
            <a:endParaRPr lang="ko-KR" altLang="ko-KR" sz="1100" kern="100" dirty="0">
              <a:highlight>
                <a:srgbClr val="FFFFFF"/>
              </a:highlight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ko-KR" altLang="ko-KR" sz="1100" kern="100" dirty="0">
              <a:highlight>
                <a:srgbClr val="FFFFFF"/>
              </a:highlight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87202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C4DC958-4778-AF03-57A0-D446EDDE1D70}"/>
              </a:ext>
            </a:extLst>
          </p:cNvPr>
          <p:cNvSpPr/>
          <p:nvPr/>
        </p:nvSpPr>
        <p:spPr>
          <a:xfrm>
            <a:off x="-2" y="0"/>
            <a:ext cx="12192000" cy="1181099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3A4D07A-476F-C75B-1AD4-B79BA2E55C0A}"/>
              </a:ext>
            </a:extLst>
          </p:cNvPr>
          <p:cNvSpPr/>
          <p:nvPr/>
        </p:nvSpPr>
        <p:spPr>
          <a:xfrm>
            <a:off x="2" y="1181099"/>
            <a:ext cx="1702964" cy="5676901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0709C71-E9FF-3913-3446-F37C3F0B3409}"/>
              </a:ext>
            </a:extLst>
          </p:cNvPr>
          <p:cNvSpPr/>
          <p:nvPr/>
        </p:nvSpPr>
        <p:spPr>
          <a:xfrm>
            <a:off x="10192624" y="1181099"/>
            <a:ext cx="1999376" cy="567690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7796D63E-FA02-0419-3E91-C4E41FA6670D}"/>
              </a:ext>
            </a:extLst>
          </p:cNvPr>
          <p:cNvSpPr txBox="1">
            <a:spLocks/>
          </p:cNvSpPr>
          <p:nvPr/>
        </p:nvSpPr>
        <p:spPr>
          <a:xfrm>
            <a:off x="8557693" y="125376"/>
            <a:ext cx="3522345" cy="2837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ko-KR" altLang="en-US" sz="1200" dirty="0" err="1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노드브레이커</a:t>
            </a:r>
            <a:r>
              <a:rPr lang="ko-KR" altLang="en-US" sz="12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</a:t>
            </a:r>
            <a:r>
              <a:rPr lang="en-US" altLang="ko-KR" sz="12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1.0 </a:t>
            </a:r>
            <a:r>
              <a:rPr lang="ko-KR" altLang="en-US" sz="12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취급설명서</a:t>
            </a: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619DD804-E7ED-ECD4-E1AF-7E826870A848}"/>
              </a:ext>
            </a:extLst>
          </p:cNvPr>
          <p:cNvSpPr txBox="1">
            <a:spLocks/>
          </p:cNvSpPr>
          <p:nvPr/>
        </p:nvSpPr>
        <p:spPr>
          <a:xfrm>
            <a:off x="1846976" y="489737"/>
            <a:ext cx="10361366" cy="5917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다</a:t>
            </a:r>
            <a:r>
              <a:rPr lang="en-US" altLang="ko-KR" sz="2400" b="1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. </a:t>
            </a:r>
            <a:r>
              <a:rPr lang="en-US" altLang="ko-KR" sz="2400" dirty="0">
                <a:solidFill>
                  <a:srgbClr val="EF6262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01. </a:t>
            </a:r>
            <a:r>
              <a:rPr lang="ko-KR" altLang="en-US" sz="2400" dirty="0">
                <a:solidFill>
                  <a:srgbClr val="EF6262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시스템 구조</a:t>
            </a:r>
          </a:p>
        </p:txBody>
      </p:sp>
      <p:sp>
        <p:nvSpPr>
          <p:cNvPr id="17" name="순서도: 수행의 시작/종료 16">
            <a:extLst>
              <a:ext uri="{FF2B5EF4-FFF2-40B4-BE49-F238E27FC236}">
                <a16:creationId xmlns:a16="http://schemas.microsoft.com/office/drawing/2014/main" id="{4D131631-B183-E23B-728E-BAC43CAE738F}"/>
              </a:ext>
            </a:extLst>
          </p:cNvPr>
          <p:cNvSpPr/>
          <p:nvPr/>
        </p:nvSpPr>
        <p:spPr>
          <a:xfrm>
            <a:off x="78820" y="2439759"/>
            <a:ext cx="1549955" cy="209551"/>
          </a:xfrm>
          <a:prstGeom prst="flowChartTerminator">
            <a:avLst/>
          </a:prstGeom>
          <a:noFill/>
          <a:ln w="28575">
            <a:solidFill>
              <a:srgbClr val="EF62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10D7F12A-9549-A893-3912-EA54DB1E8325}"/>
              </a:ext>
            </a:extLst>
          </p:cNvPr>
          <p:cNvGrpSpPr/>
          <p:nvPr/>
        </p:nvGrpSpPr>
        <p:grpSpPr>
          <a:xfrm>
            <a:off x="-5856" y="0"/>
            <a:ext cx="1708822" cy="1166870"/>
            <a:chOff x="-5856" y="0"/>
            <a:chExt cx="1708822" cy="1166870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3E8DD9C3-AB32-11CC-795D-99E504FCC694}"/>
                </a:ext>
              </a:extLst>
            </p:cNvPr>
            <p:cNvSpPr/>
            <p:nvPr/>
          </p:nvSpPr>
          <p:spPr>
            <a:xfrm>
              <a:off x="2" y="0"/>
              <a:ext cx="1702964" cy="116687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B970D08E-C2EE-C82E-3909-65152A637A1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856" y="352641"/>
              <a:ext cx="1205483" cy="502761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876A465-7A43-5CCC-3361-5F5932A6C56F}"/>
              </a:ext>
            </a:extLst>
          </p:cNvPr>
          <p:cNvSpPr txBox="1"/>
          <p:nvPr/>
        </p:nvSpPr>
        <p:spPr>
          <a:xfrm>
            <a:off x="1923175" y="1371312"/>
            <a:ext cx="7950497" cy="4740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  <a:spcAft>
                <a:spcPts val="800"/>
              </a:spcAft>
            </a:pPr>
            <a:r>
              <a:rPr lang="ko-KR" altLang="en-US" sz="1100" b="1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서버 앱 설명</a:t>
            </a:r>
            <a:endParaRPr lang="en-US" altLang="ko-KR" sz="1100" b="1" kern="100" dirty="0"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algn="just">
              <a:lnSpc>
                <a:spcPct val="130000"/>
              </a:lnSpc>
              <a:spcAft>
                <a:spcPts val="800"/>
              </a:spcAft>
            </a:pP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1. </a:t>
            </a: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게이트웨이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(DMZ </a:t>
            </a: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물리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</a:t>
            </a: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서버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)</a:t>
            </a:r>
            <a:endParaRPr lang="ko-KR" altLang="ko-KR" sz="1100" kern="100" dirty="0"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algn="just">
              <a:lnSpc>
                <a:spcPct val="130000"/>
              </a:lnSpc>
              <a:spcAft>
                <a:spcPts val="800"/>
              </a:spcAft>
            </a:pP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</a:t>
            </a: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게이트웨이는 클라이언트의 요청을 받아 적합한 접근인지 인증을 거친 후에 실제 업무를 실행하는 </a:t>
            </a:r>
            <a:r>
              <a:rPr lang="ko-KR" altLang="en-US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비즈니스</a:t>
            </a: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서버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</a:t>
            </a: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앱으로 연결을 전달하는 프로그램입니다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 </a:t>
            </a: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클라이언트 인증과 유량제어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, </a:t>
            </a: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데이터 중계가 주된 역할입니다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 </a:t>
            </a: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당연히 외부로부터 연결이 가능한 물리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</a:t>
            </a: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서버에 설치되어 있어야 합니다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</a:t>
            </a:r>
            <a:endParaRPr lang="ko-KR" altLang="ko-KR" sz="1100" kern="100" dirty="0"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algn="just">
              <a:lnSpc>
                <a:spcPct val="130000"/>
              </a:lnSpc>
              <a:spcAft>
                <a:spcPts val="800"/>
              </a:spcAft>
            </a:pP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 </a:t>
            </a:r>
            <a:endParaRPr lang="ko-KR" altLang="ko-KR" sz="1100" kern="100" dirty="0"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algn="just">
              <a:lnSpc>
                <a:spcPct val="130000"/>
              </a:lnSpc>
              <a:spcAft>
                <a:spcPts val="800"/>
              </a:spcAft>
            </a:pP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2. </a:t>
            </a:r>
            <a:r>
              <a:rPr lang="ko-KR" altLang="en-US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컨트롤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(DMZ </a:t>
            </a: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물리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</a:t>
            </a: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서버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)</a:t>
            </a:r>
            <a:endParaRPr lang="ko-KR" altLang="ko-KR" sz="1100" kern="100" dirty="0"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algn="just">
              <a:lnSpc>
                <a:spcPct val="130000"/>
              </a:lnSpc>
              <a:spcAft>
                <a:spcPts val="800"/>
              </a:spcAft>
            </a:pP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</a:t>
            </a:r>
            <a:r>
              <a:rPr lang="ko-KR" altLang="en-US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컨트롤</a:t>
            </a: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서버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</a:t>
            </a: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앱은 노드 시스템 전체를 관리합니다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 ADMN, DATA, LOGR, </a:t>
            </a: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세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</a:t>
            </a: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개의 논리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</a:t>
            </a: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서버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</a:t>
            </a: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앱으로 이루어져 있으며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, </a:t>
            </a: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실제 클라이언트 접속에는 전혀 영향을 끼치지 않도록 설계되어 있습니다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 </a:t>
            </a: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즉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, </a:t>
            </a: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모니터링 전문 앱입니다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 </a:t>
            </a: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관리자는 </a:t>
            </a:r>
            <a:r>
              <a:rPr lang="ko-KR" altLang="en-US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컨트롤</a:t>
            </a: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시스템이 생성하는 관리자 웹사이트를 통해서 </a:t>
            </a:r>
            <a:r>
              <a:rPr lang="ko-KR" altLang="en-US" sz="1100" kern="100" dirty="0" err="1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노드브레이커의</a:t>
            </a: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거의 모든 기능을 통제할 수 있고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, </a:t>
            </a: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즉각적으로 </a:t>
            </a:r>
            <a:r>
              <a:rPr lang="ko-KR" altLang="ko-KR" sz="1100" kern="100" dirty="0" err="1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접속량과</a:t>
            </a: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문제점을 파악할 수 있습니다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</a:t>
            </a:r>
            <a:endParaRPr lang="ko-KR" altLang="ko-KR" sz="1100" kern="100" dirty="0"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algn="just">
              <a:lnSpc>
                <a:spcPct val="130000"/>
              </a:lnSpc>
              <a:spcAft>
                <a:spcPts val="800"/>
              </a:spcAft>
            </a:pP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 </a:t>
            </a:r>
          </a:p>
          <a:p>
            <a:pPr algn="just">
              <a:lnSpc>
                <a:spcPct val="130000"/>
              </a:lnSpc>
              <a:spcAft>
                <a:spcPts val="800"/>
              </a:spcAft>
            </a:pP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3. </a:t>
            </a:r>
            <a:r>
              <a:rPr lang="ko-KR" altLang="en-US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비즈니스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(</a:t>
            </a:r>
            <a:r>
              <a:rPr lang="ko-KR" altLang="ko-KR" sz="1100" kern="100" dirty="0" err="1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내부망</a:t>
            </a: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물리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</a:t>
            </a: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서버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)</a:t>
            </a:r>
            <a:endParaRPr lang="ko-KR" altLang="ko-KR" sz="1100" kern="100" dirty="0"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algn="just">
              <a:lnSpc>
                <a:spcPct val="130000"/>
              </a:lnSpc>
              <a:spcAft>
                <a:spcPts val="800"/>
              </a:spcAft>
            </a:pP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</a:t>
            </a:r>
            <a:r>
              <a:rPr lang="ko-KR" altLang="en-US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비즈니스</a:t>
            </a: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서버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</a:t>
            </a: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앱은 여러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</a:t>
            </a: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개의 마이크로 서버로 이루어진 논리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</a:t>
            </a: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서버 군입니다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 </a:t>
            </a:r>
            <a:r>
              <a:rPr lang="ko-KR" altLang="en-US" sz="1100" kern="100" dirty="0" err="1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노드브레이커는</a:t>
            </a: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하나의 덩어리로 이루어진 기존의 미들웨어와는 달리 철저하게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MSA </a:t>
            </a: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철학을 추구하고 있습니다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 API </a:t>
            </a: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요청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</a:t>
            </a: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시 기준이 되는 메</a:t>
            </a:r>
            <a:r>
              <a:rPr lang="ko-KR" altLang="en-US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서</a:t>
            </a: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드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(</a:t>
            </a: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기능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) </a:t>
            </a: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별로 각각 마이크로 서버를 커스터마이징 하여 설치합니다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 </a:t>
            </a: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예를 들어 다섯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</a:t>
            </a: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개의 기능을 구현하기 위해서는 개별 포트로 설정된 다섯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</a:t>
            </a: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개의 </a:t>
            </a:r>
            <a:r>
              <a:rPr lang="ko-KR" altLang="en-US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비즈니스</a:t>
            </a: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서버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</a:t>
            </a: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앱을 설치해야 합니다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 </a:t>
            </a: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세세한 </a:t>
            </a:r>
            <a:r>
              <a:rPr lang="ko-KR" altLang="ko-KR" sz="1100" kern="100" dirty="0" err="1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설정값은</a:t>
            </a: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설치 후에 수정 가능합니다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</a:t>
            </a:r>
            <a:endParaRPr lang="ko-KR" altLang="ko-KR" sz="1100" kern="100" dirty="0"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marL="228600" indent="-228600" algn="just">
              <a:lnSpc>
                <a:spcPct val="130000"/>
              </a:lnSpc>
              <a:spcAft>
                <a:spcPts val="800"/>
              </a:spcAft>
              <a:buAutoNum type="arabicPeriod"/>
            </a:pPr>
            <a:endParaRPr lang="ko-KR" altLang="ko-KR" sz="1100" kern="100" dirty="0">
              <a:solidFill>
                <a:srgbClr val="FF0000"/>
              </a:solidFill>
              <a:highlight>
                <a:srgbClr val="FFFF00"/>
              </a:highlight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D1DD9D3F-E839-08BC-542F-41FA39A00B75}"/>
              </a:ext>
            </a:extLst>
          </p:cNvPr>
          <p:cNvSpPr txBox="1">
            <a:spLocks/>
          </p:cNvSpPr>
          <p:nvPr/>
        </p:nvSpPr>
        <p:spPr>
          <a:xfrm>
            <a:off x="121960" y="1339851"/>
            <a:ext cx="1506815" cy="46481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ko-KR" altLang="ko-KR" sz="1000" b="1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가</a:t>
            </a:r>
            <a:r>
              <a:rPr lang="en-US" altLang="ko-KR" sz="1000" b="1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 </a:t>
            </a:r>
            <a:r>
              <a:rPr lang="ko-KR" altLang="ko-KR" sz="1000" b="1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개요</a:t>
            </a:r>
          </a:p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ko-KR" altLang="ko-KR" sz="1000" b="1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나</a:t>
            </a:r>
            <a:r>
              <a:rPr lang="en-US" altLang="ko-KR" sz="1000" b="1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 </a:t>
            </a:r>
            <a:r>
              <a:rPr lang="ko-KR" altLang="ko-KR" sz="1000" b="1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커스터마이징</a:t>
            </a:r>
          </a:p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ko-KR" altLang="ko-KR" sz="1000" b="1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다</a:t>
            </a:r>
            <a:r>
              <a:rPr lang="en-US" altLang="ko-KR" sz="1000" b="1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 </a:t>
            </a:r>
            <a:r>
              <a:rPr lang="ko-KR" altLang="ko-KR" sz="1000" b="1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설치</a:t>
            </a:r>
            <a:endParaRPr lang="en-US" altLang="ko-KR" sz="1000" b="1" kern="100" dirty="0">
              <a:solidFill>
                <a:schemeClr val="bg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1000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</a:t>
            </a:r>
            <a:r>
              <a:rPr lang="en-US" altLang="ko-KR" sz="800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00. </a:t>
            </a:r>
            <a:r>
              <a:rPr lang="ko-KR" altLang="ko-KR" sz="800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기본설</a:t>
            </a:r>
            <a:r>
              <a:rPr lang="ko-KR" altLang="en-US" sz="800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치</a:t>
            </a:r>
            <a:endParaRPr lang="en-US" altLang="ko-KR" sz="800" kern="100" dirty="0">
              <a:solidFill>
                <a:schemeClr val="bg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01. </a:t>
            </a:r>
            <a:r>
              <a:rPr lang="ko-KR" altLang="ko-KR" sz="800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시스템 구조</a:t>
            </a:r>
          </a:p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서버</a:t>
            </a:r>
            <a:r>
              <a:rPr lang="en-US" altLang="ko-KR" sz="800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</a:t>
            </a:r>
            <a:r>
              <a:rPr lang="ko-KR" altLang="ko-KR" sz="800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앱 설명</a:t>
            </a:r>
          </a:p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프로그램 파일 구조</a:t>
            </a:r>
          </a:p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02. </a:t>
            </a:r>
            <a:r>
              <a:rPr lang="ko-KR" altLang="ko-KR" sz="800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기타 프로그램</a:t>
            </a:r>
          </a:p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보일러</a:t>
            </a:r>
            <a:r>
              <a:rPr lang="en-US" altLang="ko-KR" sz="800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</a:t>
            </a:r>
            <a:r>
              <a:rPr lang="ko-KR" altLang="ko-KR" sz="800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플레이트</a:t>
            </a:r>
            <a:endParaRPr lang="en-US" altLang="ko-KR" sz="800" kern="100" dirty="0">
              <a:solidFill>
                <a:schemeClr val="bg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프록시 서버</a:t>
            </a:r>
            <a:r>
              <a:rPr lang="en-US" altLang="ko-KR" sz="800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</a:t>
            </a:r>
            <a:r>
              <a:rPr lang="ko-KR" altLang="ko-KR" sz="800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앱</a:t>
            </a:r>
          </a:p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가상</a:t>
            </a:r>
            <a:r>
              <a:rPr lang="en-US" altLang="ko-KR" sz="800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</a:t>
            </a:r>
            <a:r>
              <a:rPr lang="ko-KR" altLang="ko-KR" sz="800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호스트 서버</a:t>
            </a:r>
            <a:r>
              <a:rPr lang="en-US" altLang="ko-KR" sz="800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</a:t>
            </a:r>
            <a:r>
              <a:rPr lang="ko-KR" altLang="ko-KR" sz="800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앱</a:t>
            </a:r>
          </a:p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콘솔용 대량 테스트</a:t>
            </a:r>
            <a:r>
              <a:rPr lang="en-US" altLang="ko-KR" sz="800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</a:t>
            </a:r>
            <a:r>
              <a:rPr lang="ko-KR" altLang="ko-KR" sz="800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앱</a:t>
            </a:r>
          </a:p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03. </a:t>
            </a:r>
            <a:r>
              <a:rPr lang="ko-KR" altLang="ko-KR" sz="800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실행 및 운영</a:t>
            </a:r>
            <a:r>
              <a:rPr lang="en-US" altLang="ko-KR" sz="800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</a:t>
            </a:r>
          </a:p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r>
              <a:rPr lang="ko-KR" altLang="ko-KR" sz="1000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라</a:t>
            </a:r>
            <a:r>
              <a:rPr lang="en-US" altLang="ko-KR" sz="1000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 </a:t>
            </a:r>
            <a:r>
              <a:rPr lang="ko-KR" altLang="ko-KR" sz="1000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관리자 웹사이트</a:t>
            </a:r>
            <a:endParaRPr lang="en-US" altLang="ko-KR" sz="1000" kern="100" dirty="0">
              <a:solidFill>
                <a:schemeClr val="bg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r>
              <a:rPr lang="ko-KR" altLang="ko-KR" sz="1000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마</a:t>
            </a:r>
            <a:r>
              <a:rPr lang="en-US" altLang="ko-KR" sz="1000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 </a:t>
            </a:r>
            <a:r>
              <a:rPr lang="ko-KR" altLang="ko-KR" sz="1000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기타정보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endParaRPr lang="ko-KR" altLang="en-US" sz="11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27BAEFF-8205-F939-22AC-A9EF80D748DA}"/>
              </a:ext>
            </a:extLst>
          </p:cNvPr>
          <p:cNvSpPr txBox="1"/>
          <p:nvPr/>
        </p:nvSpPr>
        <p:spPr>
          <a:xfrm>
            <a:off x="10345024" y="1351248"/>
            <a:ext cx="1725016" cy="89652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altLang="ko-KR" sz="900" kern="100" dirty="0">
                <a:solidFill>
                  <a:schemeClr val="tx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* </a:t>
            </a:r>
            <a:r>
              <a:rPr lang="ko-KR" altLang="en-US" sz="900" kern="100" dirty="0">
                <a:solidFill>
                  <a:schemeClr val="tx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유량제어</a:t>
            </a:r>
            <a:r>
              <a:rPr lang="en-US" altLang="ko-KR" sz="9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: </a:t>
            </a:r>
            <a:r>
              <a:rPr lang="ko-KR" altLang="en-US" sz="9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서버로 과다한 트래픽이 유입되어 부담을 주지 않도록</a:t>
            </a:r>
            <a:r>
              <a:rPr lang="en-US" altLang="ko-KR" sz="9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, </a:t>
            </a:r>
            <a:r>
              <a:rPr lang="ko-KR" altLang="en-US" sz="9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총 유량을 통제하여 차단하는 것을 뜻합니다</a:t>
            </a:r>
            <a:r>
              <a:rPr lang="en-US" altLang="ko-KR" sz="9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</a:t>
            </a:r>
            <a:endParaRPr lang="ko-KR" altLang="ko-KR" sz="900" kern="100" dirty="0"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622720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C4DC958-4778-AF03-57A0-D446EDDE1D70}"/>
              </a:ext>
            </a:extLst>
          </p:cNvPr>
          <p:cNvSpPr/>
          <p:nvPr/>
        </p:nvSpPr>
        <p:spPr>
          <a:xfrm>
            <a:off x="0" y="0"/>
            <a:ext cx="12192000" cy="1181099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BD80AD2-C6E7-F39A-76B2-A3FBE3B499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6976" y="489737"/>
            <a:ext cx="10361366" cy="591746"/>
          </a:xfrm>
        </p:spPr>
        <p:txBody>
          <a:bodyPr>
            <a:norm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마</a:t>
            </a:r>
            <a:r>
              <a:rPr lang="en-US" altLang="ko-KR" sz="2400" b="1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. </a:t>
            </a:r>
            <a:r>
              <a:rPr lang="ko-KR" altLang="en-US" sz="2400" b="1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기타정보</a:t>
            </a:r>
            <a:endParaRPr lang="ko-KR" altLang="en-US" sz="2400" dirty="0">
              <a:solidFill>
                <a:srgbClr val="EF6262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3A4D07A-476F-C75B-1AD4-B79BA2E55C0A}"/>
              </a:ext>
            </a:extLst>
          </p:cNvPr>
          <p:cNvSpPr/>
          <p:nvPr/>
        </p:nvSpPr>
        <p:spPr>
          <a:xfrm>
            <a:off x="2" y="1181099"/>
            <a:ext cx="1702964" cy="5676901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5F7907F-F61F-C825-00F3-7D861E7434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960" y="1339851"/>
            <a:ext cx="1506815" cy="4648199"/>
          </a:xfrm>
        </p:spPr>
        <p:txBody>
          <a:bodyPr>
            <a:noAutofit/>
          </a:bodyPr>
          <a:lstStyle/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가</a:t>
            </a:r>
            <a:r>
              <a:rPr lang="en-US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 </a:t>
            </a: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개요</a:t>
            </a:r>
          </a:p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r>
              <a:rPr lang="ko-KR" altLang="en-US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나</a:t>
            </a:r>
            <a:r>
              <a:rPr lang="en-US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 </a:t>
            </a:r>
            <a:r>
              <a:rPr lang="ko-KR" altLang="en-US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커스터마이징</a:t>
            </a:r>
            <a:endParaRPr lang="ko-KR" altLang="ko-KR" sz="1000" b="1" kern="100" dirty="0">
              <a:solidFill>
                <a:schemeClr val="bg1"/>
              </a:solidFill>
              <a:effectLst/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다</a:t>
            </a:r>
            <a:r>
              <a:rPr lang="en-US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 </a:t>
            </a: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설치</a:t>
            </a:r>
            <a:endParaRPr lang="en-US" altLang="ko-KR" sz="1000" b="1" kern="100" dirty="0">
              <a:solidFill>
                <a:schemeClr val="bg1"/>
              </a:solidFill>
              <a:effectLst/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라</a:t>
            </a:r>
            <a:r>
              <a:rPr lang="en-US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 </a:t>
            </a: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관리자 웹사이트</a:t>
            </a:r>
            <a:endParaRPr lang="en-US" altLang="ko-KR" sz="1000" b="1" kern="100" dirty="0">
              <a:solidFill>
                <a:schemeClr val="bg1"/>
              </a:solidFill>
              <a:effectLst/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마</a:t>
            </a:r>
            <a:r>
              <a:rPr lang="en-US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 </a:t>
            </a:r>
            <a:r>
              <a:rPr lang="ko-KR" altLang="ko-KR" sz="1000" b="1" kern="100" dirty="0">
                <a:solidFill>
                  <a:schemeClr val="bg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기타정보</a:t>
            </a:r>
            <a:endParaRPr lang="en-US" altLang="ko-KR" sz="1000" b="1" kern="100" dirty="0">
              <a:solidFill>
                <a:schemeClr val="bg1"/>
              </a:solidFill>
              <a:effectLst/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01. </a:t>
            </a:r>
            <a:r>
              <a:rPr lang="ko-KR" altLang="ko-KR" sz="800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제품정보</a:t>
            </a:r>
          </a:p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02. </a:t>
            </a:r>
            <a:r>
              <a:rPr lang="ko-KR" altLang="ko-KR" sz="800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라이센스 및 공급자</a:t>
            </a:r>
          </a:p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03. </a:t>
            </a:r>
            <a:r>
              <a:rPr lang="ko-KR" altLang="ko-KR" sz="800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기술정보</a:t>
            </a:r>
          </a:p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04. </a:t>
            </a:r>
            <a:r>
              <a:rPr lang="ko-KR" altLang="ko-KR" sz="800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지원정보</a:t>
            </a:r>
          </a:p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05. </a:t>
            </a:r>
            <a:r>
              <a:rPr lang="ko-KR" altLang="ko-KR" sz="800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커스터마이징</a:t>
            </a:r>
            <a:r>
              <a:rPr lang="en-US" altLang="ko-KR" sz="800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/</a:t>
            </a:r>
            <a:r>
              <a:rPr lang="ko-KR" altLang="ko-KR" sz="800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설치</a:t>
            </a:r>
            <a:endParaRPr lang="en-US" altLang="ko-KR" sz="800" kern="100" dirty="0">
              <a:solidFill>
                <a:schemeClr val="bg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06. </a:t>
            </a:r>
            <a:r>
              <a:rPr lang="ko-KR" altLang="en-US" sz="800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제품구성</a:t>
            </a:r>
            <a:endParaRPr lang="en-US" altLang="ko-KR" sz="800" kern="100" dirty="0">
              <a:solidFill>
                <a:schemeClr val="bg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07. </a:t>
            </a:r>
            <a:r>
              <a:rPr lang="ko-KR" altLang="en-US" sz="800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운영기록</a:t>
            </a:r>
            <a:endParaRPr lang="en-US" altLang="ko-KR" sz="800" kern="100" dirty="0">
              <a:solidFill>
                <a:schemeClr val="bg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08. </a:t>
            </a:r>
            <a:r>
              <a:rPr lang="ko-KR" altLang="en-US" sz="800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백업</a:t>
            </a:r>
            <a:r>
              <a:rPr lang="en-US" altLang="ko-KR" sz="800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/</a:t>
            </a:r>
            <a:r>
              <a:rPr lang="ko-KR" altLang="en-US" sz="800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복구</a:t>
            </a:r>
            <a:endParaRPr lang="en-US" altLang="ko-KR" sz="800" kern="100" dirty="0">
              <a:solidFill>
                <a:schemeClr val="bg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09. </a:t>
            </a:r>
            <a:r>
              <a:rPr lang="ko-KR" altLang="en-US" sz="800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오류해결 </a:t>
            </a:r>
            <a:r>
              <a:rPr lang="en-US" altLang="ko-KR" sz="800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FAQ</a:t>
            </a:r>
          </a:p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endParaRPr lang="en-US" altLang="ko-KR" sz="800" kern="100" dirty="0">
              <a:solidFill>
                <a:schemeClr val="bg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endParaRPr lang="en-US" altLang="ko-KR" sz="800" kern="100" dirty="0">
              <a:solidFill>
                <a:schemeClr val="bg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endParaRPr lang="ko-KR" altLang="ko-KR" sz="800" kern="100" dirty="0">
              <a:solidFill>
                <a:schemeClr val="bg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Bef>
                <a:spcPts val="600"/>
              </a:spcBef>
            </a:pPr>
            <a:endParaRPr lang="ko-KR" altLang="en-US" sz="1100" dirty="0"/>
          </a:p>
        </p:txBody>
      </p:sp>
      <p:sp>
        <p:nvSpPr>
          <p:cNvPr id="26" name="제목 1">
            <a:extLst>
              <a:ext uri="{FF2B5EF4-FFF2-40B4-BE49-F238E27FC236}">
                <a16:creationId xmlns:a16="http://schemas.microsoft.com/office/drawing/2014/main" id="{1C7E4F99-26FF-880C-C2B2-0CD2B97862FC}"/>
              </a:ext>
            </a:extLst>
          </p:cNvPr>
          <p:cNvSpPr txBox="1">
            <a:spLocks/>
          </p:cNvSpPr>
          <p:nvPr/>
        </p:nvSpPr>
        <p:spPr>
          <a:xfrm>
            <a:off x="8557693" y="125376"/>
            <a:ext cx="3522345" cy="2837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ko-KR" altLang="en-US" sz="1200" dirty="0" err="1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노드브레이커</a:t>
            </a:r>
            <a:r>
              <a:rPr lang="ko-KR" altLang="en-US" sz="12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</a:t>
            </a:r>
            <a:r>
              <a:rPr lang="en-US" altLang="ko-KR" sz="12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1.0 </a:t>
            </a:r>
            <a:r>
              <a:rPr lang="ko-KR" altLang="en-US" sz="12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취급설명서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ED190D9-F8A8-8AA6-1D91-0DEA02DEB670}"/>
              </a:ext>
            </a:extLst>
          </p:cNvPr>
          <p:cNvSpPr/>
          <p:nvPr/>
        </p:nvSpPr>
        <p:spPr>
          <a:xfrm>
            <a:off x="10192624" y="1181099"/>
            <a:ext cx="1999376" cy="567690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70E588A6-68C6-AF7F-B429-C132FE911FEF}"/>
              </a:ext>
            </a:extLst>
          </p:cNvPr>
          <p:cNvGrpSpPr/>
          <p:nvPr/>
        </p:nvGrpSpPr>
        <p:grpSpPr>
          <a:xfrm>
            <a:off x="-5856" y="0"/>
            <a:ext cx="1708822" cy="1166870"/>
            <a:chOff x="-5856" y="0"/>
            <a:chExt cx="1708822" cy="1166870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6CF3E6EF-88B4-89D3-C98C-3B1911663639}"/>
                </a:ext>
              </a:extLst>
            </p:cNvPr>
            <p:cNvSpPr/>
            <p:nvPr/>
          </p:nvSpPr>
          <p:spPr>
            <a:xfrm>
              <a:off x="2" y="0"/>
              <a:ext cx="1702964" cy="116687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997A2AEF-0868-DEC3-AC8E-D07C957C3A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856" y="352641"/>
              <a:ext cx="1205483" cy="502761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8B22CE25-5998-1180-42CB-A9CDE483DDBC}"/>
              </a:ext>
            </a:extLst>
          </p:cNvPr>
          <p:cNvSpPr txBox="1"/>
          <p:nvPr/>
        </p:nvSpPr>
        <p:spPr>
          <a:xfrm>
            <a:off x="1890124" y="1352263"/>
            <a:ext cx="8038451" cy="5427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09. </a:t>
            </a:r>
            <a:r>
              <a:rPr lang="ko-KR" altLang="en-US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오류해결 </a:t>
            </a:r>
            <a:r>
              <a:rPr lang="en-US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FAQ</a:t>
            </a:r>
            <a:endParaRPr lang="ko-KR" altLang="ko-KR" sz="1100" kern="100" dirty="0">
              <a:highlight>
                <a:srgbClr val="FFFFFF"/>
              </a:highlight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100" kern="100" dirty="0">
                <a:highlight>
                  <a:srgbClr val="FFFFFF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-</a:t>
            </a:r>
            <a:endParaRPr lang="ko-KR" altLang="ko-KR" sz="1100" kern="100" dirty="0">
              <a:highlight>
                <a:srgbClr val="FFFFFF"/>
              </a:highlight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</p:txBody>
      </p:sp>
      <p:sp>
        <p:nvSpPr>
          <p:cNvPr id="17" name="순서도: 수행의 시작/종료 16">
            <a:extLst>
              <a:ext uri="{FF2B5EF4-FFF2-40B4-BE49-F238E27FC236}">
                <a16:creationId xmlns:a16="http://schemas.microsoft.com/office/drawing/2014/main" id="{07544E02-C16F-36CF-F7F7-23635CD996E7}"/>
              </a:ext>
            </a:extLst>
          </p:cNvPr>
          <p:cNvSpPr/>
          <p:nvPr/>
        </p:nvSpPr>
        <p:spPr>
          <a:xfrm>
            <a:off x="202355" y="4058872"/>
            <a:ext cx="1298535" cy="249991"/>
          </a:xfrm>
          <a:prstGeom prst="flowChartTerminator">
            <a:avLst/>
          </a:prstGeom>
          <a:noFill/>
          <a:ln w="28575">
            <a:solidFill>
              <a:srgbClr val="EF62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085706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C4DC958-4778-AF03-57A0-D446EDDE1D70}"/>
              </a:ext>
            </a:extLst>
          </p:cNvPr>
          <p:cNvSpPr/>
          <p:nvPr/>
        </p:nvSpPr>
        <p:spPr>
          <a:xfrm>
            <a:off x="-2" y="0"/>
            <a:ext cx="12192000" cy="1181099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3A4D07A-476F-C75B-1AD4-B79BA2E55C0A}"/>
              </a:ext>
            </a:extLst>
          </p:cNvPr>
          <p:cNvSpPr/>
          <p:nvPr/>
        </p:nvSpPr>
        <p:spPr>
          <a:xfrm>
            <a:off x="2" y="1181099"/>
            <a:ext cx="1702964" cy="5676901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0709C71-E9FF-3913-3446-F37C3F0B3409}"/>
              </a:ext>
            </a:extLst>
          </p:cNvPr>
          <p:cNvSpPr/>
          <p:nvPr/>
        </p:nvSpPr>
        <p:spPr>
          <a:xfrm>
            <a:off x="10192624" y="1181099"/>
            <a:ext cx="1999376" cy="567690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7796D63E-FA02-0419-3E91-C4E41FA6670D}"/>
              </a:ext>
            </a:extLst>
          </p:cNvPr>
          <p:cNvSpPr txBox="1">
            <a:spLocks/>
          </p:cNvSpPr>
          <p:nvPr/>
        </p:nvSpPr>
        <p:spPr>
          <a:xfrm>
            <a:off x="8557693" y="125376"/>
            <a:ext cx="3522345" cy="2837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ko-KR" altLang="en-US" sz="1200" dirty="0" err="1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노드브레이커</a:t>
            </a:r>
            <a:r>
              <a:rPr lang="ko-KR" altLang="en-US" sz="12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</a:t>
            </a:r>
            <a:r>
              <a:rPr lang="en-US" altLang="ko-KR" sz="12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1.0 </a:t>
            </a:r>
            <a:r>
              <a:rPr lang="ko-KR" altLang="en-US" sz="12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취급설명서</a:t>
            </a: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619DD804-E7ED-ECD4-E1AF-7E826870A848}"/>
              </a:ext>
            </a:extLst>
          </p:cNvPr>
          <p:cNvSpPr txBox="1">
            <a:spLocks/>
          </p:cNvSpPr>
          <p:nvPr/>
        </p:nvSpPr>
        <p:spPr>
          <a:xfrm>
            <a:off x="1846976" y="489737"/>
            <a:ext cx="10361366" cy="5917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다</a:t>
            </a:r>
            <a:r>
              <a:rPr lang="en-US" altLang="ko-KR" sz="2400" b="1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. </a:t>
            </a:r>
            <a:r>
              <a:rPr lang="en-US" altLang="ko-KR" sz="2400" dirty="0">
                <a:solidFill>
                  <a:srgbClr val="EF6262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01. </a:t>
            </a:r>
            <a:r>
              <a:rPr lang="ko-KR" altLang="en-US" sz="2400" dirty="0">
                <a:solidFill>
                  <a:srgbClr val="EF6262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시스템 구조</a:t>
            </a:r>
          </a:p>
        </p:txBody>
      </p:sp>
      <p:sp>
        <p:nvSpPr>
          <p:cNvPr id="17" name="순서도: 수행의 시작/종료 16">
            <a:extLst>
              <a:ext uri="{FF2B5EF4-FFF2-40B4-BE49-F238E27FC236}">
                <a16:creationId xmlns:a16="http://schemas.microsoft.com/office/drawing/2014/main" id="{4D131631-B183-E23B-728E-BAC43CAE738F}"/>
              </a:ext>
            </a:extLst>
          </p:cNvPr>
          <p:cNvSpPr/>
          <p:nvPr/>
        </p:nvSpPr>
        <p:spPr>
          <a:xfrm>
            <a:off x="78820" y="2439759"/>
            <a:ext cx="1549955" cy="209551"/>
          </a:xfrm>
          <a:prstGeom prst="flowChartTerminator">
            <a:avLst/>
          </a:prstGeom>
          <a:noFill/>
          <a:ln w="28575">
            <a:solidFill>
              <a:srgbClr val="EF62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10D7F12A-9549-A893-3912-EA54DB1E8325}"/>
              </a:ext>
            </a:extLst>
          </p:cNvPr>
          <p:cNvGrpSpPr/>
          <p:nvPr/>
        </p:nvGrpSpPr>
        <p:grpSpPr>
          <a:xfrm>
            <a:off x="-5856" y="0"/>
            <a:ext cx="1708822" cy="1166870"/>
            <a:chOff x="-5856" y="0"/>
            <a:chExt cx="1708822" cy="1166870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3E8DD9C3-AB32-11CC-795D-99E504FCC694}"/>
                </a:ext>
              </a:extLst>
            </p:cNvPr>
            <p:cNvSpPr/>
            <p:nvPr/>
          </p:nvSpPr>
          <p:spPr>
            <a:xfrm>
              <a:off x="2" y="0"/>
              <a:ext cx="1702964" cy="116687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B970D08E-C2EE-C82E-3909-65152A637A1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856" y="352641"/>
              <a:ext cx="1205483" cy="502761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876A465-7A43-5CCC-3361-5F5932A6C56F}"/>
              </a:ext>
            </a:extLst>
          </p:cNvPr>
          <p:cNvSpPr txBox="1"/>
          <p:nvPr/>
        </p:nvSpPr>
        <p:spPr>
          <a:xfrm>
            <a:off x="1923175" y="1371312"/>
            <a:ext cx="7950497" cy="44909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  <a:spcAft>
                <a:spcPts val="800"/>
              </a:spcAft>
            </a:pPr>
            <a:r>
              <a:rPr lang="ko-KR" altLang="en-US" sz="1100" b="1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기본 물리 서버 구조 </a:t>
            </a:r>
            <a:r>
              <a:rPr lang="en-US" altLang="ko-KR" sz="1100" b="1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(</a:t>
            </a:r>
            <a:r>
              <a:rPr lang="ko-KR" altLang="en-US" sz="1100" b="1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권장설치</a:t>
            </a:r>
            <a:r>
              <a:rPr lang="en-US" altLang="ko-KR" sz="1100" b="1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)</a:t>
            </a:r>
          </a:p>
          <a:p>
            <a:pPr marL="228600" indent="-228600" algn="just">
              <a:lnSpc>
                <a:spcPct val="130000"/>
              </a:lnSpc>
              <a:spcAft>
                <a:spcPts val="800"/>
              </a:spcAft>
              <a:buAutoNum type="arabicPeriod"/>
            </a:pP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AP_SERVER (DMZ </a:t>
            </a: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물리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</a:t>
            </a: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서버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)</a:t>
            </a:r>
          </a:p>
          <a:p>
            <a:pPr algn="just">
              <a:lnSpc>
                <a:spcPct val="130000"/>
              </a:lnSpc>
              <a:spcAft>
                <a:spcPts val="800"/>
              </a:spcAft>
            </a:pP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- GATE (</a:t>
            </a: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게이트웨이 서버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</a:t>
            </a: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앱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, </a:t>
            </a: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모든 연결을 중계하고 인증하며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, </a:t>
            </a: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유량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</a:t>
            </a: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통제 등의 업무도 주어집니다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.)</a:t>
            </a:r>
            <a:endParaRPr lang="ko-KR" altLang="ko-KR" sz="1100" kern="100" dirty="0"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algn="just">
              <a:lnSpc>
                <a:spcPct val="130000"/>
              </a:lnSpc>
              <a:spcAft>
                <a:spcPts val="800"/>
              </a:spcAft>
            </a:pP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- LOGR (</a:t>
            </a:r>
            <a:r>
              <a:rPr lang="ko-KR" altLang="en-US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컨트롤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-</a:t>
            </a: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로그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</a:t>
            </a: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통제 서버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</a:t>
            </a: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앱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, </a:t>
            </a: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로그기록을 통제합니다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.)</a:t>
            </a:r>
            <a:endParaRPr lang="ko-KR" altLang="ko-KR" sz="1100" kern="100" dirty="0"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algn="just">
              <a:lnSpc>
                <a:spcPct val="130000"/>
              </a:lnSpc>
              <a:spcAft>
                <a:spcPts val="800"/>
              </a:spcAft>
            </a:pP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- ADMN (</a:t>
            </a:r>
            <a:r>
              <a:rPr lang="ko-KR" altLang="en-US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컨트롤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-</a:t>
            </a: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관리자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</a:t>
            </a: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웹 서버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</a:t>
            </a: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앱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, </a:t>
            </a: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관리자용 화면을 생성하는 웹서버입니다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.)</a:t>
            </a:r>
            <a:endParaRPr lang="ko-KR" altLang="ko-KR" sz="1100" kern="100" dirty="0"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algn="just">
              <a:lnSpc>
                <a:spcPct val="130000"/>
              </a:lnSpc>
              <a:spcAft>
                <a:spcPts val="800"/>
              </a:spcAft>
            </a:pP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- DATA (</a:t>
            </a:r>
            <a:r>
              <a:rPr lang="ko-KR" altLang="en-US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컨트롤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-</a:t>
            </a: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내부통제 서버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</a:t>
            </a: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앱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, </a:t>
            </a: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여러 서버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</a:t>
            </a: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앱들을 모니터링하고 통제합니다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.)</a:t>
            </a:r>
          </a:p>
          <a:p>
            <a:pPr algn="just">
              <a:lnSpc>
                <a:spcPct val="130000"/>
              </a:lnSpc>
              <a:spcAft>
                <a:spcPts val="800"/>
              </a:spcAft>
            </a:pP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 </a:t>
            </a:r>
            <a:endParaRPr lang="ko-KR" altLang="ko-KR" sz="1100" kern="100" dirty="0"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algn="just">
              <a:lnSpc>
                <a:spcPct val="130000"/>
              </a:lnSpc>
              <a:spcAft>
                <a:spcPts val="800"/>
              </a:spcAft>
            </a:pP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2. WAS_SERVER (</a:t>
            </a:r>
            <a:r>
              <a:rPr lang="ko-KR" altLang="ko-KR" sz="1100" kern="100" dirty="0" err="1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내부망</a:t>
            </a: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</a:t>
            </a:r>
            <a:r>
              <a:rPr lang="ko-KR" altLang="en-US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물리 서버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)</a:t>
            </a:r>
            <a:endParaRPr lang="ko-KR" altLang="ko-KR" sz="1100" kern="100" dirty="0"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algn="just">
              <a:lnSpc>
                <a:spcPct val="130000"/>
              </a:lnSpc>
              <a:spcAft>
                <a:spcPts val="800"/>
              </a:spcAft>
            </a:pPr>
            <a:r>
              <a:rPr lang="ko-KR" altLang="en-US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　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- BIZ1 (</a:t>
            </a: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비</a:t>
            </a:r>
            <a:r>
              <a:rPr lang="ko-KR" altLang="en-US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즈</a:t>
            </a: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니스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-</a:t>
            </a: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업무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</a:t>
            </a: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실행 서버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</a:t>
            </a: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앱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, </a:t>
            </a: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실제로 호스트 컴퓨터와 연결되어 업무를 처리합니다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 </a:t>
            </a: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기능에 따라 추가되며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, </a:t>
            </a: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숫자에 제한은 </a:t>
            </a:r>
            <a:endParaRPr lang="en-US" altLang="ko-KR" sz="1100" kern="100" dirty="0"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algn="just">
              <a:lnSpc>
                <a:spcPct val="130000"/>
              </a:lnSpc>
              <a:spcAft>
                <a:spcPts val="800"/>
              </a:spcAft>
            </a:pP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 </a:t>
            </a: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없습니다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.)</a:t>
            </a:r>
            <a:endParaRPr lang="ko-KR" altLang="ko-KR" sz="1100" kern="100" dirty="0"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algn="just">
              <a:lnSpc>
                <a:spcPct val="130000"/>
              </a:lnSpc>
              <a:spcAft>
                <a:spcPts val="800"/>
              </a:spcAft>
            </a:pPr>
            <a:r>
              <a:rPr lang="ko-KR" altLang="en-US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　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- BIZ2 (</a:t>
            </a:r>
            <a:r>
              <a:rPr lang="ko-KR" altLang="en-US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비즈니스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-</a:t>
            </a: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업무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</a:t>
            </a: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실행 서버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</a:t>
            </a: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앱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)</a:t>
            </a:r>
          </a:p>
          <a:p>
            <a:pPr algn="just">
              <a:lnSpc>
                <a:spcPct val="130000"/>
              </a:lnSpc>
              <a:spcAft>
                <a:spcPts val="800"/>
              </a:spcAft>
            </a:pPr>
            <a:r>
              <a:rPr lang="ko-KR" altLang="en-US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　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- BIZ3 (</a:t>
            </a:r>
            <a:r>
              <a:rPr lang="ko-KR" altLang="en-US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비즈니스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-</a:t>
            </a: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업무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</a:t>
            </a: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실행 서버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</a:t>
            </a: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앱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)</a:t>
            </a:r>
          </a:p>
          <a:p>
            <a:pPr algn="just">
              <a:lnSpc>
                <a:spcPct val="130000"/>
              </a:lnSpc>
              <a:spcAft>
                <a:spcPts val="800"/>
              </a:spcAft>
            </a:pPr>
            <a:r>
              <a:rPr lang="ko-KR" altLang="en-US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　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- BIZ4...</a:t>
            </a:r>
            <a:endParaRPr lang="ko-KR" altLang="ko-KR" sz="1100" kern="100" dirty="0"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marL="228600" indent="-228600" algn="just">
              <a:lnSpc>
                <a:spcPct val="130000"/>
              </a:lnSpc>
              <a:spcAft>
                <a:spcPts val="800"/>
              </a:spcAft>
              <a:buAutoNum type="arabicPeriod"/>
            </a:pPr>
            <a:endParaRPr lang="ko-KR" altLang="ko-KR" sz="1100" kern="100" dirty="0">
              <a:solidFill>
                <a:srgbClr val="FF0000"/>
              </a:solidFill>
              <a:highlight>
                <a:srgbClr val="FFFF00"/>
              </a:highlight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D1DD9D3F-E839-08BC-542F-41FA39A00B75}"/>
              </a:ext>
            </a:extLst>
          </p:cNvPr>
          <p:cNvSpPr txBox="1">
            <a:spLocks/>
          </p:cNvSpPr>
          <p:nvPr/>
        </p:nvSpPr>
        <p:spPr>
          <a:xfrm>
            <a:off x="121960" y="1339851"/>
            <a:ext cx="1506815" cy="46481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ko-KR" altLang="ko-KR" sz="1000" b="1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가</a:t>
            </a:r>
            <a:r>
              <a:rPr lang="en-US" altLang="ko-KR" sz="1000" b="1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 </a:t>
            </a:r>
            <a:r>
              <a:rPr lang="ko-KR" altLang="ko-KR" sz="1000" b="1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개요</a:t>
            </a:r>
          </a:p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ko-KR" altLang="ko-KR" sz="1000" b="1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나</a:t>
            </a:r>
            <a:r>
              <a:rPr lang="en-US" altLang="ko-KR" sz="1000" b="1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 </a:t>
            </a:r>
            <a:r>
              <a:rPr lang="ko-KR" altLang="ko-KR" sz="1000" b="1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커스터마이징</a:t>
            </a:r>
          </a:p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ko-KR" altLang="ko-KR" sz="1000" b="1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다</a:t>
            </a:r>
            <a:r>
              <a:rPr lang="en-US" altLang="ko-KR" sz="1000" b="1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 </a:t>
            </a:r>
            <a:r>
              <a:rPr lang="ko-KR" altLang="ko-KR" sz="1000" b="1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설치</a:t>
            </a:r>
            <a:endParaRPr lang="en-US" altLang="ko-KR" sz="1000" b="1" kern="100" dirty="0">
              <a:solidFill>
                <a:schemeClr val="bg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1000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</a:t>
            </a:r>
            <a:r>
              <a:rPr lang="en-US" altLang="ko-KR" sz="800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00. </a:t>
            </a:r>
            <a:r>
              <a:rPr lang="ko-KR" altLang="ko-KR" sz="800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기본설</a:t>
            </a:r>
            <a:r>
              <a:rPr lang="ko-KR" altLang="en-US" sz="800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치</a:t>
            </a:r>
            <a:endParaRPr lang="en-US" altLang="ko-KR" sz="800" kern="100" dirty="0">
              <a:solidFill>
                <a:schemeClr val="bg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01. </a:t>
            </a:r>
            <a:r>
              <a:rPr lang="ko-KR" altLang="ko-KR" sz="800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시스템 구조</a:t>
            </a:r>
          </a:p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서버</a:t>
            </a:r>
            <a:r>
              <a:rPr lang="en-US" altLang="ko-KR" sz="800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</a:t>
            </a:r>
            <a:r>
              <a:rPr lang="ko-KR" altLang="ko-KR" sz="800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앱 설명</a:t>
            </a:r>
          </a:p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프로그램 파일 구조</a:t>
            </a:r>
          </a:p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02. </a:t>
            </a:r>
            <a:r>
              <a:rPr lang="ko-KR" altLang="ko-KR" sz="800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기타 프로그램</a:t>
            </a:r>
          </a:p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보일러</a:t>
            </a:r>
            <a:r>
              <a:rPr lang="en-US" altLang="ko-KR" sz="800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</a:t>
            </a:r>
            <a:r>
              <a:rPr lang="ko-KR" altLang="ko-KR" sz="800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플레이트</a:t>
            </a:r>
            <a:endParaRPr lang="en-US" altLang="ko-KR" sz="800" kern="100" dirty="0">
              <a:solidFill>
                <a:schemeClr val="bg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프록시 서버</a:t>
            </a:r>
            <a:r>
              <a:rPr lang="en-US" altLang="ko-KR" sz="800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</a:t>
            </a:r>
            <a:r>
              <a:rPr lang="ko-KR" altLang="ko-KR" sz="800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앱</a:t>
            </a:r>
          </a:p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가상</a:t>
            </a:r>
            <a:r>
              <a:rPr lang="en-US" altLang="ko-KR" sz="800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</a:t>
            </a:r>
            <a:r>
              <a:rPr lang="ko-KR" altLang="ko-KR" sz="800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호스트 서버</a:t>
            </a:r>
            <a:r>
              <a:rPr lang="en-US" altLang="ko-KR" sz="800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</a:t>
            </a:r>
            <a:r>
              <a:rPr lang="ko-KR" altLang="ko-KR" sz="800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앱</a:t>
            </a:r>
          </a:p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콘솔용 대량 테스트</a:t>
            </a:r>
            <a:r>
              <a:rPr lang="en-US" altLang="ko-KR" sz="800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</a:t>
            </a:r>
            <a:r>
              <a:rPr lang="ko-KR" altLang="ko-KR" sz="800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앱</a:t>
            </a:r>
          </a:p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03. </a:t>
            </a:r>
            <a:r>
              <a:rPr lang="ko-KR" altLang="ko-KR" sz="800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실행 및 운영</a:t>
            </a:r>
            <a:endParaRPr lang="en-US" altLang="ko-KR" sz="800" kern="100" dirty="0">
              <a:solidFill>
                <a:schemeClr val="bg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r>
              <a:rPr lang="ko-KR" altLang="ko-KR" sz="1000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라</a:t>
            </a:r>
            <a:r>
              <a:rPr lang="en-US" altLang="ko-KR" sz="1000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 </a:t>
            </a:r>
            <a:r>
              <a:rPr lang="ko-KR" altLang="ko-KR" sz="1000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관리자 웹사이트</a:t>
            </a:r>
            <a:endParaRPr lang="en-US" altLang="ko-KR" sz="1000" kern="100" dirty="0">
              <a:solidFill>
                <a:schemeClr val="bg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r>
              <a:rPr lang="ko-KR" altLang="ko-KR" sz="1000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마</a:t>
            </a:r>
            <a:r>
              <a:rPr lang="en-US" altLang="ko-KR" sz="1000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 </a:t>
            </a:r>
            <a:r>
              <a:rPr lang="ko-KR" altLang="ko-KR" sz="1000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기타정보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42086179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C4DC958-4778-AF03-57A0-D446EDDE1D70}"/>
              </a:ext>
            </a:extLst>
          </p:cNvPr>
          <p:cNvSpPr/>
          <p:nvPr/>
        </p:nvSpPr>
        <p:spPr>
          <a:xfrm>
            <a:off x="-2" y="0"/>
            <a:ext cx="12192000" cy="1181099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3A4D07A-476F-C75B-1AD4-B79BA2E55C0A}"/>
              </a:ext>
            </a:extLst>
          </p:cNvPr>
          <p:cNvSpPr/>
          <p:nvPr/>
        </p:nvSpPr>
        <p:spPr>
          <a:xfrm>
            <a:off x="2" y="1181099"/>
            <a:ext cx="1702964" cy="5676901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0709C71-E9FF-3913-3446-F37C3F0B3409}"/>
              </a:ext>
            </a:extLst>
          </p:cNvPr>
          <p:cNvSpPr/>
          <p:nvPr/>
        </p:nvSpPr>
        <p:spPr>
          <a:xfrm>
            <a:off x="10192624" y="1181099"/>
            <a:ext cx="1999376" cy="567690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7796D63E-FA02-0419-3E91-C4E41FA6670D}"/>
              </a:ext>
            </a:extLst>
          </p:cNvPr>
          <p:cNvSpPr txBox="1">
            <a:spLocks/>
          </p:cNvSpPr>
          <p:nvPr/>
        </p:nvSpPr>
        <p:spPr>
          <a:xfrm>
            <a:off x="8557693" y="125376"/>
            <a:ext cx="3522345" cy="2837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ko-KR" altLang="en-US" sz="1200" dirty="0" err="1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노드브레이커</a:t>
            </a:r>
            <a:r>
              <a:rPr lang="ko-KR" altLang="en-US" sz="12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</a:t>
            </a:r>
            <a:r>
              <a:rPr lang="en-US" altLang="ko-KR" sz="12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1.0 </a:t>
            </a:r>
            <a:r>
              <a:rPr lang="ko-KR" altLang="en-US" sz="12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취급설명서</a:t>
            </a: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619DD804-E7ED-ECD4-E1AF-7E826870A848}"/>
              </a:ext>
            </a:extLst>
          </p:cNvPr>
          <p:cNvSpPr txBox="1">
            <a:spLocks/>
          </p:cNvSpPr>
          <p:nvPr/>
        </p:nvSpPr>
        <p:spPr>
          <a:xfrm>
            <a:off x="1846976" y="489737"/>
            <a:ext cx="10361366" cy="5917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다</a:t>
            </a:r>
            <a:r>
              <a:rPr lang="en-US" altLang="ko-KR" sz="2400" b="1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. </a:t>
            </a:r>
            <a:r>
              <a:rPr lang="en-US" altLang="ko-KR" sz="2400" dirty="0">
                <a:solidFill>
                  <a:srgbClr val="EF6262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01. </a:t>
            </a:r>
            <a:r>
              <a:rPr lang="ko-KR" altLang="en-US" sz="2400" dirty="0">
                <a:solidFill>
                  <a:srgbClr val="EF6262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시스템 구조</a:t>
            </a:r>
          </a:p>
        </p:txBody>
      </p:sp>
      <p:sp>
        <p:nvSpPr>
          <p:cNvPr id="17" name="순서도: 수행의 시작/종료 16">
            <a:extLst>
              <a:ext uri="{FF2B5EF4-FFF2-40B4-BE49-F238E27FC236}">
                <a16:creationId xmlns:a16="http://schemas.microsoft.com/office/drawing/2014/main" id="{4D131631-B183-E23B-728E-BAC43CAE738F}"/>
              </a:ext>
            </a:extLst>
          </p:cNvPr>
          <p:cNvSpPr/>
          <p:nvPr/>
        </p:nvSpPr>
        <p:spPr>
          <a:xfrm>
            <a:off x="78820" y="2630259"/>
            <a:ext cx="1549955" cy="209551"/>
          </a:xfrm>
          <a:prstGeom prst="flowChartTerminator">
            <a:avLst/>
          </a:prstGeom>
          <a:noFill/>
          <a:ln w="28575">
            <a:solidFill>
              <a:srgbClr val="EF62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10D7F12A-9549-A893-3912-EA54DB1E8325}"/>
              </a:ext>
            </a:extLst>
          </p:cNvPr>
          <p:cNvGrpSpPr/>
          <p:nvPr/>
        </p:nvGrpSpPr>
        <p:grpSpPr>
          <a:xfrm>
            <a:off x="-5856" y="0"/>
            <a:ext cx="1708822" cy="1166870"/>
            <a:chOff x="-5856" y="0"/>
            <a:chExt cx="1708822" cy="1166870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3E8DD9C3-AB32-11CC-795D-99E504FCC694}"/>
                </a:ext>
              </a:extLst>
            </p:cNvPr>
            <p:cNvSpPr/>
            <p:nvPr/>
          </p:nvSpPr>
          <p:spPr>
            <a:xfrm>
              <a:off x="2" y="0"/>
              <a:ext cx="1702964" cy="116687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B970D08E-C2EE-C82E-3909-65152A637A1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856" y="352641"/>
              <a:ext cx="1205483" cy="502761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876A465-7A43-5CCC-3361-5F5932A6C56F}"/>
              </a:ext>
            </a:extLst>
          </p:cNvPr>
          <p:cNvSpPr txBox="1"/>
          <p:nvPr/>
        </p:nvSpPr>
        <p:spPr>
          <a:xfrm>
            <a:off x="1923175" y="1371312"/>
            <a:ext cx="8098280" cy="38456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  <a:spcAft>
                <a:spcPts val="800"/>
              </a:spcAft>
            </a:pPr>
            <a:r>
              <a:rPr lang="ko-KR" altLang="ko-KR" sz="1100" b="1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프로그램 파일 구조</a:t>
            </a:r>
          </a:p>
          <a:p>
            <a:pPr algn="just">
              <a:lnSpc>
                <a:spcPct val="130000"/>
              </a:lnSpc>
              <a:spcAft>
                <a:spcPts val="800"/>
              </a:spcAft>
            </a:pP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1. AP_SERVER (DMZ </a:t>
            </a:r>
            <a:r>
              <a:rPr lang="ko-KR" altLang="en-US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물리 서버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)</a:t>
            </a:r>
            <a:endParaRPr lang="ko-KR" altLang="ko-KR" sz="1100" kern="100" dirty="0"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algn="just">
              <a:lnSpc>
                <a:spcPct val="130000"/>
              </a:lnSpc>
              <a:spcAft>
                <a:spcPts val="800"/>
              </a:spcAft>
            </a:pP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/home/.../</a:t>
            </a:r>
            <a:r>
              <a:rPr lang="en-US" altLang="ko-KR" sz="1100" kern="100" dirty="0" err="1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Nodebreaker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/GATE/GATE.js</a:t>
            </a:r>
            <a:endParaRPr lang="ko-KR" altLang="ko-KR" sz="1100" kern="100" dirty="0"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algn="just">
              <a:lnSpc>
                <a:spcPct val="130000"/>
              </a:lnSpc>
              <a:spcAft>
                <a:spcPts val="800"/>
              </a:spcAft>
            </a:pP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/home/.../</a:t>
            </a:r>
            <a:r>
              <a:rPr lang="en-US" altLang="ko-KR" sz="1100" kern="100" dirty="0" err="1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Nodebreaker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/GATE/LOGR.js</a:t>
            </a:r>
            <a:endParaRPr lang="ko-KR" altLang="ko-KR" sz="1100" kern="100" dirty="0"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algn="just">
              <a:lnSpc>
                <a:spcPct val="130000"/>
              </a:lnSpc>
              <a:spcAft>
                <a:spcPts val="800"/>
              </a:spcAft>
            </a:pP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/home/.../</a:t>
            </a:r>
            <a:r>
              <a:rPr lang="en-US" altLang="ko-KR" sz="1100" kern="100" dirty="0" err="1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Nodebreaker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/ADMN/ADMN.js</a:t>
            </a:r>
            <a:endParaRPr lang="ko-KR" altLang="ko-KR" sz="1100" kern="100" dirty="0"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algn="just">
              <a:lnSpc>
                <a:spcPct val="130000"/>
              </a:lnSpc>
              <a:spcAft>
                <a:spcPts val="800"/>
              </a:spcAft>
            </a:pP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/home/.../</a:t>
            </a:r>
            <a:r>
              <a:rPr lang="en-US" altLang="ko-KR" sz="1100" kern="100" dirty="0" err="1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Nodebreaker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/DATA/DATA.js</a:t>
            </a:r>
            <a:endParaRPr lang="ko-KR" altLang="ko-KR" sz="1100" kern="100" dirty="0"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algn="just">
              <a:lnSpc>
                <a:spcPct val="130000"/>
              </a:lnSpc>
              <a:spcAft>
                <a:spcPts val="800"/>
              </a:spcAft>
            </a:pP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2. WAS_SERVER (</a:t>
            </a:r>
            <a:r>
              <a:rPr lang="ko-KR" altLang="ko-KR" sz="1100" kern="100" dirty="0" err="1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내부망</a:t>
            </a: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</a:t>
            </a:r>
            <a:r>
              <a:rPr lang="ko-KR" altLang="en-US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물리 서버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)</a:t>
            </a:r>
            <a:endParaRPr lang="ko-KR" altLang="ko-KR" sz="1100" kern="100" dirty="0"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algn="just">
              <a:lnSpc>
                <a:spcPct val="130000"/>
              </a:lnSpc>
              <a:spcAft>
                <a:spcPts val="800"/>
              </a:spcAft>
            </a:pP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/home/.../</a:t>
            </a:r>
            <a:r>
              <a:rPr lang="en-US" altLang="ko-KR" sz="1100" kern="100" dirty="0" err="1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Nodebreaker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/DATA/(</a:t>
            </a: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기본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</a:t>
            </a: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설정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</a:t>
            </a:r>
            <a:r>
              <a:rPr lang="ko-KR" altLang="en-US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디렉터리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,</a:t>
            </a:r>
            <a:r>
              <a:rPr lang="ko-KR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실행파일 없음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)</a:t>
            </a:r>
            <a:endParaRPr lang="ko-KR" altLang="ko-KR" sz="1100" kern="100" dirty="0"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algn="just">
              <a:lnSpc>
                <a:spcPct val="130000"/>
              </a:lnSpc>
              <a:spcAft>
                <a:spcPts val="800"/>
              </a:spcAft>
            </a:pP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/home/.../</a:t>
            </a:r>
            <a:r>
              <a:rPr lang="en-US" altLang="ko-KR" sz="1100" kern="100" dirty="0" err="1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Nodebreaker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/BIZS/BIZ1.js</a:t>
            </a:r>
            <a:endParaRPr lang="ko-KR" altLang="ko-KR" sz="1100" kern="100" dirty="0"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algn="just">
              <a:lnSpc>
                <a:spcPct val="130000"/>
              </a:lnSpc>
              <a:spcAft>
                <a:spcPts val="800"/>
              </a:spcAft>
            </a:pP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/home/.../</a:t>
            </a:r>
            <a:r>
              <a:rPr lang="en-US" altLang="ko-KR" sz="1100" kern="100" dirty="0" err="1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Nodebreaker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/BIZS/BIZ2.js</a:t>
            </a:r>
            <a:endParaRPr lang="ko-KR" altLang="ko-KR" sz="1100" kern="100" dirty="0"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algn="just">
              <a:lnSpc>
                <a:spcPct val="130000"/>
              </a:lnSpc>
              <a:spcAft>
                <a:spcPts val="800"/>
              </a:spcAft>
            </a:pP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/home/.../</a:t>
            </a:r>
            <a:r>
              <a:rPr lang="en-US" altLang="ko-KR" sz="1100" kern="100" dirty="0" err="1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Nodebreaker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/BIZS/BIZ3.js</a:t>
            </a:r>
            <a:endParaRPr lang="ko-KR" altLang="ko-KR" sz="1100" kern="100" dirty="0"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algn="just">
              <a:lnSpc>
                <a:spcPct val="130000"/>
              </a:lnSpc>
              <a:spcAft>
                <a:spcPts val="800"/>
              </a:spcAft>
            </a:pP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/home/.../</a:t>
            </a:r>
            <a:r>
              <a:rPr lang="en-US" altLang="ko-KR" sz="1100" kern="100" dirty="0" err="1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Nodebreaker</a:t>
            </a:r>
            <a:r>
              <a:rPr lang="en-US" altLang="ko-KR" sz="11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/BIZS/BIZ4...</a:t>
            </a:r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FD76E7AF-24CE-E553-D85B-82700A959CC3}"/>
              </a:ext>
            </a:extLst>
          </p:cNvPr>
          <p:cNvSpPr txBox="1">
            <a:spLocks/>
          </p:cNvSpPr>
          <p:nvPr/>
        </p:nvSpPr>
        <p:spPr>
          <a:xfrm>
            <a:off x="121960" y="1339851"/>
            <a:ext cx="1506815" cy="46481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ko-KR" altLang="ko-KR" sz="1000" b="1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가</a:t>
            </a:r>
            <a:r>
              <a:rPr lang="en-US" altLang="ko-KR" sz="1000" b="1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 </a:t>
            </a:r>
            <a:r>
              <a:rPr lang="ko-KR" altLang="ko-KR" sz="1000" b="1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개요</a:t>
            </a:r>
          </a:p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ko-KR" altLang="ko-KR" sz="1000" b="1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나</a:t>
            </a:r>
            <a:r>
              <a:rPr lang="en-US" altLang="ko-KR" sz="1000" b="1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 </a:t>
            </a:r>
            <a:r>
              <a:rPr lang="ko-KR" altLang="ko-KR" sz="1000" b="1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커스터마이징</a:t>
            </a:r>
          </a:p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ko-KR" altLang="ko-KR" sz="1000" b="1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다</a:t>
            </a:r>
            <a:r>
              <a:rPr lang="en-US" altLang="ko-KR" sz="1000" b="1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 </a:t>
            </a:r>
            <a:r>
              <a:rPr lang="ko-KR" altLang="ko-KR" sz="1000" b="1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설치</a:t>
            </a:r>
            <a:endParaRPr lang="en-US" altLang="ko-KR" sz="1000" b="1" kern="100" dirty="0">
              <a:solidFill>
                <a:schemeClr val="bg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1000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</a:t>
            </a:r>
            <a:r>
              <a:rPr lang="en-US" altLang="ko-KR" sz="800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00. </a:t>
            </a:r>
            <a:r>
              <a:rPr lang="ko-KR" altLang="ko-KR" sz="800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기본설</a:t>
            </a:r>
            <a:r>
              <a:rPr lang="ko-KR" altLang="en-US" sz="800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치</a:t>
            </a:r>
            <a:endParaRPr lang="en-US" altLang="ko-KR" sz="800" kern="100" dirty="0">
              <a:solidFill>
                <a:schemeClr val="bg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01. </a:t>
            </a:r>
            <a:r>
              <a:rPr lang="ko-KR" altLang="ko-KR" sz="800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시스템 구조</a:t>
            </a:r>
          </a:p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서버</a:t>
            </a:r>
            <a:r>
              <a:rPr lang="en-US" altLang="ko-KR" sz="800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</a:t>
            </a:r>
            <a:r>
              <a:rPr lang="ko-KR" altLang="ko-KR" sz="800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앱 설명</a:t>
            </a:r>
          </a:p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프로그램 파일 구조</a:t>
            </a:r>
          </a:p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02. </a:t>
            </a:r>
            <a:r>
              <a:rPr lang="ko-KR" altLang="ko-KR" sz="800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기타 프로그램</a:t>
            </a:r>
          </a:p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보일러</a:t>
            </a:r>
            <a:r>
              <a:rPr lang="en-US" altLang="ko-KR" sz="800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</a:t>
            </a:r>
            <a:r>
              <a:rPr lang="ko-KR" altLang="ko-KR" sz="800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플레이트</a:t>
            </a:r>
            <a:endParaRPr lang="en-US" altLang="ko-KR" sz="800" kern="100" dirty="0">
              <a:solidFill>
                <a:schemeClr val="bg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프록시 서버</a:t>
            </a:r>
            <a:r>
              <a:rPr lang="en-US" altLang="ko-KR" sz="800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</a:t>
            </a:r>
            <a:r>
              <a:rPr lang="ko-KR" altLang="ko-KR" sz="800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앱</a:t>
            </a:r>
          </a:p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가상</a:t>
            </a:r>
            <a:r>
              <a:rPr lang="en-US" altLang="ko-KR" sz="800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</a:t>
            </a:r>
            <a:r>
              <a:rPr lang="ko-KR" altLang="ko-KR" sz="800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호스트 서버</a:t>
            </a:r>
            <a:r>
              <a:rPr lang="en-US" altLang="ko-KR" sz="800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</a:t>
            </a:r>
            <a:r>
              <a:rPr lang="ko-KR" altLang="ko-KR" sz="800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앱</a:t>
            </a:r>
          </a:p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  - </a:t>
            </a:r>
            <a:r>
              <a:rPr lang="ko-KR" altLang="ko-KR" sz="800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콘솔용 대량 테스트</a:t>
            </a:r>
            <a:r>
              <a:rPr lang="en-US" altLang="ko-KR" sz="800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</a:t>
            </a:r>
            <a:r>
              <a:rPr lang="ko-KR" altLang="ko-KR" sz="800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앱</a:t>
            </a:r>
          </a:p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800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   03. </a:t>
            </a:r>
            <a:r>
              <a:rPr lang="ko-KR" altLang="ko-KR" sz="800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실행 및 운영</a:t>
            </a:r>
            <a:endParaRPr lang="en-US" altLang="ko-KR" sz="800" kern="100" dirty="0">
              <a:solidFill>
                <a:schemeClr val="bg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r>
              <a:rPr lang="ko-KR" altLang="ko-KR" sz="1000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라</a:t>
            </a:r>
            <a:r>
              <a:rPr lang="en-US" altLang="ko-KR" sz="1000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 </a:t>
            </a:r>
            <a:r>
              <a:rPr lang="ko-KR" altLang="ko-KR" sz="1000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관리자 웹사이트</a:t>
            </a:r>
            <a:endParaRPr lang="en-US" altLang="ko-KR" sz="1000" kern="100" dirty="0">
              <a:solidFill>
                <a:schemeClr val="bg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marL="0" indent="0" algn="just" defTabSz="360000">
              <a:lnSpc>
                <a:spcPct val="100000"/>
              </a:lnSpc>
              <a:spcBef>
                <a:spcPts val="600"/>
              </a:spcBef>
              <a:buNone/>
            </a:pPr>
            <a:r>
              <a:rPr lang="ko-KR" altLang="ko-KR" sz="1000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마</a:t>
            </a:r>
            <a:r>
              <a:rPr lang="en-US" altLang="ko-KR" sz="1000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 </a:t>
            </a:r>
            <a:r>
              <a:rPr lang="ko-KR" altLang="ko-KR" sz="1000" kern="1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기타정보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endParaRPr lang="ko-KR" altLang="en-US" sz="11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58A3DDA-CD93-BCD3-09F6-6DB25CAF5935}"/>
              </a:ext>
            </a:extLst>
          </p:cNvPr>
          <p:cNvSpPr txBox="1"/>
          <p:nvPr/>
        </p:nvSpPr>
        <p:spPr>
          <a:xfrm>
            <a:off x="10345024" y="1351248"/>
            <a:ext cx="1725016" cy="297825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171450" indent="-171450">
              <a:lnSpc>
                <a:spcPct val="150000"/>
              </a:lnSpc>
              <a:spcAft>
                <a:spcPts val="800"/>
              </a:spcAft>
              <a:buFontTx/>
              <a:buChar char="-"/>
            </a:pPr>
            <a:r>
              <a:rPr lang="en-US" altLang="ko-KR" sz="9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DATA/ </a:t>
            </a:r>
            <a:r>
              <a:rPr lang="ko-KR" altLang="ko-KR" sz="9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는 </a:t>
            </a:r>
            <a:r>
              <a:rPr lang="ko-KR" altLang="en-US" sz="900" kern="100" dirty="0" err="1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노드브레이커의</a:t>
            </a:r>
            <a:r>
              <a:rPr lang="ko-KR" altLang="ko-KR" sz="9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기본 설정과 유틸리티가 포함된 매우 중요한 </a:t>
            </a:r>
            <a:r>
              <a:rPr lang="ko-KR" altLang="en-US" sz="9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디렉터리입니다</a:t>
            </a:r>
            <a:r>
              <a:rPr lang="en-US" altLang="ko-KR" sz="9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 </a:t>
            </a:r>
          </a:p>
          <a:p>
            <a:pPr marL="171450" indent="-171450">
              <a:lnSpc>
                <a:spcPct val="150000"/>
              </a:lnSpc>
              <a:spcAft>
                <a:spcPts val="800"/>
              </a:spcAft>
              <a:buFontTx/>
              <a:buChar char="-"/>
            </a:pPr>
            <a:r>
              <a:rPr lang="ko-KR" altLang="ko-KR" sz="9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기본적으로 모든 </a:t>
            </a:r>
            <a:r>
              <a:rPr lang="ko-KR" altLang="en-US" sz="9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물리 서버에</a:t>
            </a:r>
            <a:r>
              <a:rPr lang="ko-KR" altLang="ko-KR" sz="9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하나씩 설치되어 있어야 합니다</a:t>
            </a:r>
            <a:r>
              <a:rPr lang="en-US" altLang="ko-KR" sz="9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</a:t>
            </a:r>
            <a:endParaRPr lang="ko-KR" altLang="ko-KR" sz="900" kern="100" dirty="0"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altLang="ko-KR" sz="9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AP_SERVER </a:t>
            </a:r>
            <a:r>
              <a:rPr lang="ko-KR" altLang="en-US" sz="9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물리 서버에</a:t>
            </a:r>
            <a:r>
              <a:rPr lang="ko-KR" altLang="ko-KR" sz="9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설치된</a:t>
            </a:r>
            <a:r>
              <a:rPr lang="en-US" altLang="ko-KR" sz="9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DATA/</a:t>
            </a:r>
            <a:r>
              <a:rPr lang="ko-KR" altLang="ko-KR" sz="9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에서는 </a:t>
            </a:r>
            <a:r>
              <a:rPr lang="ko-KR" altLang="en-US" sz="9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컨트롤</a:t>
            </a:r>
            <a:r>
              <a:rPr lang="ko-KR" altLang="ko-KR" sz="9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서버</a:t>
            </a:r>
            <a:r>
              <a:rPr lang="en-US" altLang="ko-KR" sz="9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</a:t>
            </a:r>
            <a:r>
              <a:rPr lang="ko-KR" altLang="ko-KR" sz="9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앱인</a:t>
            </a:r>
            <a:r>
              <a:rPr lang="en-US" altLang="ko-KR" sz="9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DATA.js</a:t>
            </a:r>
            <a:r>
              <a:rPr lang="ko-KR" altLang="ko-KR" sz="9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가 실행되지만</a:t>
            </a:r>
            <a:r>
              <a:rPr lang="en-US" altLang="ko-KR" sz="9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, </a:t>
            </a:r>
            <a:r>
              <a:rPr lang="ko-KR" altLang="ko-KR" sz="9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다른 </a:t>
            </a:r>
            <a:r>
              <a:rPr lang="ko-KR" altLang="en-US" sz="9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물리 서버에</a:t>
            </a:r>
            <a:r>
              <a:rPr lang="ko-KR" altLang="ko-KR" sz="9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설치된</a:t>
            </a:r>
            <a:r>
              <a:rPr lang="en-US" altLang="ko-KR" sz="9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DATA/</a:t>
            </a:r>
            <a:r>
              <a:rPr lang="ko-KR" altLang="ko-KR" sz="9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는 유틸리티와 설정만을 제공하게 됩니다</a:t>
            </a:r>
            <a:r>
              <a:rPr lang="en-US" altLang="ko-KR" sz="900" kern="10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.</a:t>
            </a:r>
            <a:endParaRPr lang="ko-KR" altLang="ko-KR" sz="900" kern="100" dirty="0"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73430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1495</TotalTime>
  <Words>11334</Words>
  <Application>Microsoft Office PowerPoint</Application>
  <PresentationFormat>와이드스크린</PresentationFormat>
  <Paragraphs>2032</Paragraphs>
  <Slides>70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70</vt:i4>
      </vt:variant>
    </vt:vector>
  </HeadingPairs>
  <TitlesOfParts>
    <vt:vector size="74" baseType="lpstr">
      <vt:lpstr>맑은 고딕</vt:lpstr>
      <vt:lpstr>한컴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라. 02. 관제</vt:lpstr>
      <vt:lpstr>라. 02. 관제</vt:lpstr>
      <vt:lpstr>라. 02. 관제</vt:lpstr>
      <vt:lpstr>라. 02. 관제</vt:lpstr>
      <vt:lpstr>라. 02. 관제</vt:lpstr>
      <vt:lpstr>라. 02. 관제</vt:lpstr>
      <vt:lpstr>라. 02. 관제</vt:lpstr>
      <vt:lpstr>라. 02. 관제</vt:lpstr>
      <vt:lpstr>라. 02. 관제</vt:lpstr>
      <vt:lpstr>라. 02. 관제</vt:lpstr>
      <vt:lpstr>라. 02. 관제</vt:lpstr>
      <vt:lpstr>라. 02. 관제</vt:lpstr>
      <vt:lpstr>라. 02. 관제</vt:lpstr>
      <vt:lpstr>라. 02. 관제</vt:lpstr>
      <vt:lpstr>라. 02. 관제</vt:lpstr>
      <vt:lpstr>라. 02. 관제</vt:lpstr>
      <vt:lpstr>라. 02. 관제</vt:lpstr>
      <vt:lpstr>라. 02. 관제</vt:lpstr>
      <vt:lpstr>라. 02. 관제</vt:lpstr>
      <vt:lpstr>라. 03. 운영</vt:lpstr>
      <vt:lpstr>라. 03. 운영</vt:lpstr>
      <vt:lpstr>라. 03. 운영</vt:lpstr>
      <vt:lpstr>라. 03. 운영</vt:lpstr>
      <vt:lpstr>라. 03. 운영</vt:lpstr>
      <vt:lpstr>라. 03. 운영</vt:lpstr>
      <vt:lpstr>라. 03. 운영</vt:lpstr>
      <vt:lpstr>라. 03. 운영</vt:lpstr>
      <vt:lpstr>라. 03. 운영</vt:lpstr>
      <vt:lpstr>라. 03. 운영</vt:lpstr>
      <vt:lpstr>라. 03. 운영</vt:lpstr>
      <vt:lpstr>라. 03. 운영</vt:lpstr>
      <vt:lpstr>라. 03. 운영</vt:lpstr>
      <vt:lpstr>라. 03. 운영</vt:lpstr>
      <vt:lpstr>라. 03. 운영</vt:lpstr>
      <vt:lpstr>라. 03. 운영</vt:lpstr>
      <vt:lpstr>라. 03. 운영</vt:lpstr>
      <vt:lpstr>라. 03. 운영</vt:lpstr>
      <vt:lpstr>라. 03. 운영</vt:lpstr>
      <vt:lpstr>라. 03. 운영</vt:lpstr>
      <vt:lpstr>라. 03. 운영</vt:lpstr>
      <vt:lpstr>라. 03. 운영</vt:lpstr>
      <vt:lpstr>라. 03. 운영</vt:lpstr>
      <vt:lpstr>라. 03. 운영</vt:lpstr>
      <vt:lpstr>라. 03. 운영</vt:lpstr>
      <vt:lpstr>라. 04. 메소드</vt:lpstr>
      <vt:lpstr>라. 04. 메소드</vt:lpstr>
      <vt:lpstr>라. 04. 메소드</vt:lpstr>
      <vt:lpstr>라. 04. 메소드</vt:lpstr>
      <vt:lpstr>라. 04. 메소드</vt:lpstr>
      <vt:lpstr>라. 04. 메소드</vt:lpstr>
      <vt:lpstr>라. 04. 메소드</vt:lpstr>
      <vt:lpstr>라. 04. 메소드</vt:lpstr>
      <vt:lpstr>마. 기타정보</vt:lpstr>
      <vt:lpstr>마. 기타정보</vt:lpstr>
      <vt:lpstr>마. 기타정보</vt:lpstr>
      <vt:lpstr>마. 기타정보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</dc:creator>
  <cp:lastModifiedBy>박 경구</cp:lastModifiedBy>
  <cp:revision>546</cp:revision>
  <dcterms:created xsi:type="dcterms:W3CDTF">2022-05-02T04:48:17Z</dcterms:created>
  <dcterms:modified xsi:type="dcterms:W3CDTF">2022-06-03T04:37:51Z</dcterms:modified>
</cp:coreProperties>
</file>